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0" r:id="rId2"/>
    <p:sldId id="291" r:id="rId3"/>
    <p:sldId id="292" r:id="rId4"/>
    <p:sldId id="256" r:id="rId5"/>
    <p:sldId id="257" r:id="rId6"/>
    <p:sldId id="258" r:id="rId7"/>
    <p:sldId id="259" r:id="rId8"/>
    <p:sldId id="260" r:id="rId9"/>
    <p:sldId id="261" r:id="rId10"/>
    <p:sldId id="262" r:id="rId11"/>
    <p:sldId id="263" r:id="rId12"/>
    <p:sldId id="268" r:id="rId13"/>
    <p:sldId id="264" r:id="rId14"/>
    <p:sldId id="265" r:id="rId15"/>
    <p:sldId id="266" r:id="rId16"/>
    <p:sldId id="267" r:id="rId17"/>
    <p:sldId id="269"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FCCA-A5BC-7094-EF03-234FE374D7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A21A70-57B1-B0CA-CC8F-4382A10B4C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30AE11-C609-FA2F-F8F5-FE2934916C75}"/>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5" name="Footer Placeholder 4">
            <a:extLst>
              <a:ext uri="{FF2B5EF4-FFF2-40B4-BE49-F238E27FC236}">
                <a16:creationId xmlns:a16="http://schemas.microsoft.com/office/drawing/2014/main" id="{3BA5CCF2-3363-9C74-5433-46C9CF0569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2B085-16C8-3AD8-F58C-B01BF0B423DF}"/>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3924512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985D-F402-8D94-F077-02B5681021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21E34B-B2A0-2F46-A5C6-1EDE34DC65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A8B93F-5503-AF9D-945E-16C583AA3FD4}"/>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5" name="Footer Placeholder 4">
            <a:extLst>
              <a:ext uri="{FF2B5EF4-FFF2-40B4-BE49-F238E27FC236}">
                <a16:creationId xmlns:a16="http://schemas.microsoft.com/office/drawing/2014/main" id="{8A0CC5B7-4242-D189-6253-574B3B22AF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6059D8-98F7-1EC7-551A-E003288DF2D4}"/>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3401857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83C20-7211-FD69-04A3-ED1F2FC2B6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1C5BA7-10AB-8D7F-F9C2-73C37DC7B0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AFDCD3-5D09-9A36-BDF1-D4814D90BD62}"/>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5" name="Footer Placeholder 4">
            <a:extLst>
              <a:ext uri="{FF2B5EF4-FFF2-40B4-BE49-F238E27FC236}">
                <a16:creationId xmlns:a16="http://schemas.microsoft.com/office/drawing/2014/main" id="{7A8A6B02-13EC-F6E2-16B6-AED64A0354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FA9610-775B-DF40-1C6E-80D5D222E136}"/>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77328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9F0F-CBFF-83B6-BBC8-18B8F6537A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682516-0733-018C-3AA5-83886731C7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926A25-5708-1694-6649-7B9ECEE7C424}"/>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5" name="Footer Placeholder 4">
            <a:extLst>
              <a:ext uri="{FF2B5EF4-FFF2-40B4-BE49-F238E27FC236}">
                <a16:creationId xmlns:a16="http://schemas.microsoft.com/office/drawing/2014/main" id="{31AD0A3F-8828-E035-A70D-5DB6D20137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B10384-F76E-7203-8B3A-75615DF456F4}"/>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132898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A9E6-F8E9-F68A-40A0-EAB9526ED3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531CAE-3E28-BF22-2186-BCD0DF874A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04F6CA-6541-CFFA-81B2-B874CDA6B7EC}"/>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5" name="Footer Placeholder 4">
            <a:extLst>
              <a:ext uri="{FF2B5EF4-FFF2-40B4-BE49-F238E27FC236}">
                <a16:creationId xmlns:a16="http://schemas.microsoft.com/office/drawing/2014/main" id="{CF5F2135-6A9A-930F-38CA-3A853C2FFC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E3E08C-7730-2FD7-2DE8-D4F7108AE362}"/>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4251013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BEE-D862-8FB4-E8EF-043A755806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460CE9-0836-F80E-E0E6-6B06EB890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7749C1-EE1E-6C19-211D-B1E542C37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796F83-4C45-42AC-45F7-9FC3E2263E04}"/>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6" name="Footer Placeholder 5">
            <a:extLst>
              <a:ext uri="{FF2B5EF4-FFF2-40B4-BE49-F238E27FC236}">
                <a16:creationId xmlns:a16="http://schemas.microsoft.com/office/drawing/2014/main" id="{F735261C-1908-E076-914E-F1EA7B2FE9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B1A0A0-87CE-E04B-5987-0B4D7845BBDB}"/>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1368150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C548-FBBF-5F9A-923F-799432FDA18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9AFF05-D91F-7F86-A79E-39DFBEDF77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A3CFD-82C2-78E0-6C21-27C63B18D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B49BA6-DCD2-B44F-510E-D2833020B5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3C487C-6727-98B1-12C7-7B444B4428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BAA482-3B84-204C-6D4F-6F38633293F9}"/>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8" name="Footer Placeholder 7">
            <a:extLst>
              <a:ext uri="{FF2B5EF4-FFF2-40B4-BE49-F238E27FC236}">
                <a16:creationId xmlns:a16="http://schemas.microsoft.com/office/drawing/2014/main" id="{E499957E-3ED8-1215-8388-34B148698B1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F74929-5249-24C2-20DF-CC55B857D923}"/>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130050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FD772-6410-50A2-EC25-2B1C20F028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8EA54B-1A57-74C7-8D38-8D7B03B13156}"/>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4" name="Footer Placeholder 3">
            <a:extLst>
              <a:ext uri="{FF2B5EF4-FFF2-40B4-BE49-F238E27FC236}">
                <a16:creationId xmlns:a16="http://schemas.microsoft.com/office/drawing/2014/main" id="{2519292B-6705-4EA2-5552-78980F6691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551236-C2AA-D46A-BA67-46650271DFE5}"/>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1435931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D4A48-66D2-3787-5EB5-6FCAE74EEEA2}"/>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3" name="Footer Placeholder 2">
            <a:extLst>
              <a:ext uri="{FF2B5EF4-FFF2-40B4-BE49-F238E27FC236}">
                <a16:creationId xmlns:a16="http://schemas.microsoft.com/office/drawing/2014/main" id="{2F8324C8-671B-CA25-5224-78186A3D48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DF54B50-9B6F-397A-8E87-2F76AD0AEE48}"/>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3504753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DDE4-CE98-6F06-E824-7D5E3B53DC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A1375A-2B55-A0A5-E35A-66CFB3A94B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E60766-1813-2470-61C9-34AC0D820B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5C8F06-40E4-6F45-92AA-8886E8CF2ED4}"/>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6" name="Footer Placeholder 5">
            <a:extLst>
              <a:ext uri="{FF2B5EF4-FFF2-40B4-BE49-F238E27FC236}">
                <a16:creationId xmlns:a16="http://schemas.microsoft.com/office/drawing/2014/main" id="{3387573A-768E-44EB-0D70-2B6AAAF686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35C1E4-D7FE-3008-C316-BCBAE8CAF231}"/>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122525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A778-DA63-D6D5-2575-5278F9E554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E25137-B45E-80A8-6771-DA682AE84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A7B278-B343-7F2C-BD6F-49F1CA629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E5A86E-E48F-835B-9152-EDA48C98AA1F}"/>
              </a:ext>
            </a:extLst>
          </p:cNvPr>
          <p:cNvSpPr>
            <a:spLocks noGrp="1"/>
          </p:cNvSpPr>
          <p:nvPr>
            <p:ph type="dt" sz="half" idx="10"/>
          </p:nvPr>
        </p:nvSpPr>
        <p:spPr/>
        <p:txBody>
          <a:bodyPr/>
          <a:lstStyle/>
          <a:p>
            <a:fld id="{C046DB59-8EE2-44E5-ADB3-748835DDC69A}" type="datetimeFigureOut">
              <a:rPr lang="en-IN" smtClean="0"/>
              <a:t>02-10-2023</a:t>
            </a:fld>
            <a:endParaRPr lang="en-IN"/>
          </a:p>
        </p:txBody>
      </p:sp>
      <p:sp>
        <p:nvSpPr>
          <p:cNvPr id="6" name="Footer Placeholder 5">
            <a:extLst>
              <a:ext uri="{FF2B5EF4-FFF2-40B4-BE49-F238E27FC236}">
                <a16:creationId xmlns:a16="http://schemas.microsoft.com/office/drawing/2014/main" id="{E8AE0822-AE52-E7FF-A58A-D3181BCDCA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5F3BF6-12DD-90EC-2212-EC5228414343}"/>
              </a:ext>
            </a:extLst>
          </p:cNvPr>
          <p:cNvSpPr>
            <a:spLocks noGrp="1"/>
          </p:cNvSpPr>
          <p:nvPr>
            <p:ph type="sldNum" sz="quarter" idx="12"/>
          </p:nvPr>
        </p:nvSpPr>
        <p:spPr/>
        <p:txBody>
          <a:bodyPr/>
          <a:lstStyle/>
          <a:p>
            <a:fld id="{C267795D-86F4-48CF-BBDD-AAED2C0E5CDB}" type="slidenum">
              <a:rPr lang="en-IN" smtClean="0"/>
              <a:t>‹#›</a:t>
            </a:fld>
            <a:endParaRPr lang="en-IN"/>
          </a:p>
        </p:txBody>
      </p:sp>
    </p:spTree>
    <p:extLst>
      <p:ext uri="{BB962C8B-B14F-4D97-AF65-F5344CB8AC3E}">
        <p14:creationId xmlns:p14="http://schemas.microsoft.com/office/powerpoint/2010/main" val="113338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207DB4-DF7D-E562-5135-5CFE3EB35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81091B-AF8C-4CF0-ED63-31C64030B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BA26DD-1B4E-B9B5-F50C-9F2A39D88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6DB59-8EE2-44E5-ADB3-748835DDC69A}" type="datetimeFigureOut">
              <a:rPr lang="en-IN" smtClean="0"/>
              <a:t>02-10-2023</a:t>
            </a:fld>
            <a:endParaRPr lang="en-IN"/>
          </a:p>
        </p:txBody>
      </p:sp>
      <p:sp>
        <p:nvSpPr>
          <p:cNvPr id="5" name="Footer Placeholder 4">
            <a:extLst>
              <a:ext uri="{FF2B5EF4-FFF2-40B4-BE49-F238E27FC236}">
                <a16:creationId xmlns:a16="http://schemas.microsoft.com/office/drawing/2014/main" id="{06B997CC-77F1-ECE5-4135-79361DC71F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1C7D6FB-F6F4-3FAA-E67F-329D3DB733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7795D-86F4-48CF-BBDD-AAED2C0E5CDB}" type="slidenum">
              <a:rPr lang="en-IN" smtClean="0"/>
              <a:t>‹#›</a:t>
            </a:fld>
            <a:endParaRPr lang="en-IN"/>
          </a:p>
        </p:txBody>
      </p:sp>
    </p:spTree>
    <p:extLst>
      <p:ext uri="{BB962C8B-B14F-4D97-AF65-F5344CB8AC3E}">
        <p14:creationId xmlns:p14="http://schemas.microsoft.com/office/powerpoint/2010/main" val="2040720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pexels.com/photo/bike-motorbike-wheel-yellow-870824/"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pixabay.com/en/bicycle-bike-cycling-vehicle-15756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localhost:8888/notebooks/Bike%20assignment.ipynb#cnt-seems-to-have-correlation-with-year-variable-and-temp.-Similarly,-Misty-and-humidity-show-correlation.-Spring-season-with-Jan-and-Feb-month,-Summer-season-with-may-month-and-Winter-season-with-oct-and-nov-month-show-good-correlation."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pixabay.com/en/bicycle-bike-cycling-vehicle-157560/"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pixabay.com/en/bicycle-bike-vintage-wheels-15489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pixabay.com/en/bicycle-bike-cycling-vehicle-15756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pixabay.com/en/bicycle-bike-cycling-vehicle-15756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7800C8-E762-E2C8-3CA2-ADD3569E7D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05" y="0"/>
            <a:ext cx="12188389" cy="6858000"/>
          </a:xfrm>
          <a:prstGeom prst="rect">
            <a:avLst/>
          </a:prstGeom>
          <a:ln>
            <a:solidFill>
              <a:schemeClr val="bg2"/>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0B1953D8-814F-BD1F-F4AD-D2BF57A68459}"/>
              </a:ext>
            </a:extLst>
          </p:cNvPr>
          <p:cNvSpPr txBox="1"/>
          <p:nvPr/>
        </p:nvSpPr>
        <p:spPr>
          <a:xfrm>
            <a:off x="382605" y="282159"/>
            <a:ext cx="9040528" cy="1415772"/>
          </a:xfrm>
          <a:prstGeom prst="rect">
            <a:avLst/>
          </a:prstGeom>
          <a:noFill/>
        </p:spPr>
        <p:txBody>
          <a:bodyPr wrap="square">
            <a:spAutoFit/>
          </a:bodyPr>
          <a:lstStyle/>
          <a:p>
            <a:r>
              <a:rPr lang="en-US" sz="5400" b="1" dirty="0"/>
              <a:t>BIKE SHARING ASSIGNMENT</a:t>
            </a:r>
          </a:p>
          <a:p>
            <a:r>
              <a:rPr lang="en-US" sz="3200" dirty="0" err="1"/>
              <a:t>By:PRATIBHA</a:t>
            </a:r>
            <a:r>
              <a:rPr lang="en-US" sz="3200" dirty="0"/>
              <a:t> VERMA</a:t>
            </a:r>
            <a:endParaRPr lang="en-IN" sz="3200" dirty="0"/>
          </a:p>
        </p:txBody>
      </p:sp>
    </p:spTree>
    <p:extLst>
      <p:ext uri="{BB962C8B-B14F-4D97-AF65-F5344CB8AC3E}">
        <p14:creationId xmlns:p14="http://schemas.microsoft.com/office/powerpoint/2010/main" val="27448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A609-A97E-4A24-0C16-C9CA22C596B8}"/>
              </a:ext>
            </a:extLst>
          </p:cNvPr>
          <p:cNvSpPr>
            <a:spLocks noGrp="1"/>
          </p:cNvSpPr>
          <p:nvPr>
            <p:ph type="title"/>
          </p:nvPr>
        </p:nvSpPr>
        <p:spPr>
          <a:xfrm>
            <a:off x="125930" y="153369"/>
            <a:ext cx="11039375" cy="1325563"/>
          </a:xfrm>
        </p:spPr>
        <p:txBody>
          <a:bodyPr/>
          <a:lstStyle/>
          <a:p>
            <a:r>
              <a:rPr lang="en-IN" sz="4400" b="1" dirty="0"/>
              <a:t>BARPLOT FOR "HOLIDAY" AGAINST BIKE SELLING</a:t>
            </a:r>
            <a:br>
              <a:rPr lang="en-IN" sz="4400" b="1" dirty="0"/>
            </a:br>
            <a:endParaRPr lang="en-IN" dirty="0"/>
          </a:p>
        </p:txBody>
      </p:sp>
      <p:pic>
        <p:nvPicPr>
          <p:cNvPr id="6146" name="Picture 2">
            <a:extLst>
              <a:ext uri="{FF2B5EF4-FFF2-40B4-BE49-F238E27FC236}">
                <a16:creationId xmlns:a16="http://schemas.microsoft.com/office/drawing/2014/main" id="{80C8BD30-EEC2-7ED6-0048-8FCA223568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6695" y="1036352"/>
            <a:ext cx="9926853" cy="4575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465175-F615-2A0F-7F6B-7AD75AE3D82A}"/>
              </a:ext>
            </a:extLst>
          </p:cNvPr>
          <p:cNvSpPr txBox="1"/>
          <p:nvPr/>
        </p:nvSpPr>
        <p:spPr>
          <a:xfrm>
            <a:off x="125930" y="5611527"/>
            <a:ext cx="11106752" cy="1200329"/>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00000"/>
                </a:solidFill>
                <a:effectLst/>
                <a:latin typeface="Helvetica Neue"/>
              </a:rPr>
              <a:t>When its holiday, booking seems to be less in number which seems reasonable as on holidays, people may want to spend time at home and enjoy with family.</a:t>
            </a:r>
            <a:endParaRPr lang="en-IN" sz="2400" dirty="0"/>
          </a:p>
        </p:txBody>
      </p:sp>
    </p:spTree>
    <p:extLst>
      <p:ext uri="{BB962C8B-B14F-4D97-AF65-F5344CB8AC3E}">
        <p14:creationId xmlns:p14="http://schemas.microsoft.com/office/powerpoint/2010/main" val="77083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F0AF-EF2E-D187-7081-E8F3A5856081}"/>
              </a:ext>
            </a:extLst>
          </p:cNvPr>
          <p:cNvSpPr>
            <a:spLocks noGrp="1"/>
          </p:cNvSpPr>
          <p:nvPr>
            <p:ph type="title"/>
          </p:nvPr>
        </p:nvSpPr>
        <p:spPr>
          <a:xfrm>
            <a:off x="202933" y="220746"/>
            <a:ext cx="10515600" cy="1325563"/>
          </a:xfrm>
        </p:spPr>
        <p:txBody>
          <a:bodyPr/>
          <a:lstStyle/>
          <a:p>
            <a:r>
              <a:rPr lang="en-IN" sz="4400" b="1" dirty="0"/>
              <a:t>BARPLOT FOR "YEAR" AGAINST BIKE SELLING</a:t>
            </a:r>
            <a:br>
              <a:rPr lang="en-IN" sz="4400" b="1" dirty="0"/>
            </a:br>
            <a:endParaRPr lang="en-IN" dirty="0"/>
          </a:p>
        </p:txBody>
      </p:sp>
      <p:pic>
        <p:nvPicPr>
          <p:cNvPr id="7170" name="Picture 2">
            <a:extLst>
              <a:ext uri="{FF2B5EF4-FFF2-40B4-BE49-F238E27FC236}">
                <a16:creationId xmlns:a16="http://schemas.microsoft.com/office/drawing/2014/main" id="{2FDDDECC-8174-179F-5D6E-975B9A09EF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5781" y="1094104"/>
            <a:ext cx="9582752" cy="44981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99F1BC-C488-3DE7-4086-A49E7C3FBF2B}"/>
              </a:ext>
            </a:extLst>
          </p:cNvPr>
          <p:cNvSpPr txBox="1"/>
          <p:nvPr/>
        </p:nvSpPr>
        <p:spPr>
          <a:xfrm>
            <a:off x="402256" y="5763896"/>
            <a:ext cx="11049802" cy="830997"/>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00000"/>
                </a:solidFill>
                <a:effectLst/>
                <a:latin typeface="Helvetica Neue"/>
              </a:rPr>
              <a:t>2019 attracted more number of booking from the previous year, which shows good progress in terms of business.</a:t>
            </a:r>
            <a:endParaRPr lang="en-IN" sz="2400" dirty="0"/>
          </a:p>
        </p:txBody>
      </p:sp>
    </p:spTree>
    <p:extLst>
      <p:ext uri="{BB962C8B-B14F-4D97-AF65-F5344CB8AC3E}">
        <p14:creationId xmlns:p14="http://schemas.microsoft.com/office/powerpoint/2010/main" val="1821226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1260F-10B6-B6CC-8C8F-1D8CFFE64B0D}"/>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6347" y="434699"/>
            <a:ext cx="10515599" cy="5988601"/>
          </a:xfrm>
          <a:prstGeom prst="rect">
            <a:avLst/>
          </a:prstGeom>
        </p:spPr>
      </p:pic>
      <p:sp>
        <p:nvSpPr>
          <p:cNvPr id="2" name="Title 1">
            <a:extLst>
              <a:ext uri="{FF2B5EF4-FFF2-40B4-BE49-F238E27FC236}">
                <a16:creationId xmlns:a16="http://schemas.microsoft.com/office/drawing/2014/main" id="{184160B9-AC14-5588-0D41-FE97614B799C}"/>
              </a:ext>
            </a:extLst>
          </p:cNvPr>
          <p:cNvSpPr>
            <a:spLocks noGrp="1"/>
          </p:cNvSpPr>
          <p:nvPr>
            <p:ph type="title"/>
          </p:nvPr>
        </p:nvSpPr>
        <p:spPr>
          <a:xfrm>
            <a:off x="261731" y="434699"/>
            <a:ext cx="10515600" cy="1325563"/>
          </a:xfrm>
        </p:spPr>
        <p:txBody>
          <a:bodyPr/>
          <a:lstStyle/>
          <a:p>
            <a:pPr marL="571500" indent="-571500">
              <a:buFont typeface="Arial" panose="020B0604020202020204" pitchFamily="34" charset="0"/>
              <a:buChar char="•"/>
            </a:pPr>
            <a:r>
              <a:rPr lang="en-US" sz="4400" b="1" dirty="0"/>
              <a:t>CONTINUOUS UNIVARIATE ANALYSIS FOR TARGET</a:t>
            </a:r>
            <a:br>
              <a:rPr lang="en-IN" sz="4400" dirty="0"/>
            </a:br>
            <a:endParaRPr lang="en-IN" dirty="0"/>
          </a:p>
        </p:txBody>
      </p:sp>
    </p:spTree>
    <p:extLst>
      <p:ext uri="{BB962C8B-B14F-4D97-AF65-F5344CB8AC3E}">
        <p14:creationId xmlns:p14="http://schemas.microsoft.com/office/powerpoint/2010/main" val="307782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7166-7160-718F-AD7C-CB0AE5DA45FD}"/>
              </a:ext>
            </a:extLst>
          </p:cNvPr>
          <p:cNvSpPr>
            <a:spLocks noGrp="1"/>
          </p:cNvSpPr>
          <p:nvPr>
            <p:ph type="title"/>
          </p:nvPr>
        </p:nvSpPr>
        <p:spPr>
          <a:xfrm>
            <a:off x="258278" y="150554"/>
            <a:ext cx="11933722" cy="1273986"/>
          </a:xfrm>
        </p:spPr>
        <p:txBody>
          <a:bodyPr/>
          <a:lstStyle/>
          <a:p>
            <a:r>
              <a:rPr lang="en-IN" b="1" dirty="0"/>
              <a:t>visualizing the numerical columns:</a:t>
            </a:r>
            <a:r>
              <a:rPr lang="en-IN" dirty="0"/>
              <a:t>['temp','</a:t>
            </a:r>
            <a:r>
              <a:rPr lang="en-IN" dirty="0" err="1"/>
              <a:t>atemp</a:t>
            </a:r>
            <a:r>
              <a:rPr lang="en-IN" dirty="0"/>
              <a:t>','hum','windspeed','</a:t>
            </a:r>
            <a:r>
              <a:rPr lang="en-IN" dirty="0" err="1"/>
              <a:t>cnt</a:t>
            </a:r>
            <a:r>
              <a:rPr lang="en-IN" dirty="0"/>
              <a:t>']</a:t>
            </a:r>
          </a:p>
        </p:txBody>
      </p:sp>
      <p:pic>
        <p:nvPicPr>
          <p:cNvPr id="8194" name="Picture 2">
            <a:extLst>
              <a:ext uri="{FF2B5EF4-FFF2-40B4-BE49-F238E27FC236}">
                <a16:creationId xmlns:a16="http://schemas.microsoft.com/office/drawing/2014/main" id="{F37705B3-4C3E-53AF-A0B0-41D44F1253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5898" y="1665171"/>
            <a:ext cx="9856269" cy="4870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37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B670C6-CB6E-222C-B4D6-B157D27ABCF6}"/>
              </a:ext>
            </a:extLst>
          </p:cNvPr>
          <p:cNvSpPr txBox="1"/>
          <p:nvPr/>
        </p:nvSpPr>
        <p:spPr>
          <a:xfrm>
            <a:off x="276726" y="0"/>
            <a:ext cx="9733548" cy="707886"/>
          </a:xfrm>
          <a:prstGeom prst="rect">
            <a:avLst/>
          </a:prstGeom>
          <a:noFill/>
        </p:spPr>
        <p:txBody>
          <a:bodyPr wrap="square">
            <a:spAutoFit/>
          </a:bodyPr>
          <a:lstStyle/>
          <a:p>
            <a:r>
              <a:rPr lang="en-IN" sz="4000" b="1" dirty="0"/>
              <a:t>correlation between the numerical variables</a:t>
            </a:r>
          </a:p>
        </p:txBody>
      </p:sp>
      <p:pic>
        <p:nvPicPr>
          <p:cNvPr id="1026" name="Picture 2">
            <a:extLst>
              <a:ext uri="{FF2B5EF4-FFF2-40B4-BE49-F238E27FC236}">
                <a16:creationId xmlns:a16="http://schemas.microsoft.com/office/drawing/2014/main" id="{2D314AFB-7FA1-E562-C7E7-0B57F8D08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067" y="635167"/>
            <a:ext cx="6766560" cy="5010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26B188-600D-A3C0-70B3-BC81A47D790B}"/>
              </a:ext>
            </a:extLst>
          </p:cNvPr>
          <p:cNvSpPr txBox="1"/>
          <p:nvPr/>
        </p:nvSpPr>
        <p:spPr>
          <a:xfrm>
            <a:off x="276726" y="5761168"/>
            <a:ext cx="11167712" cy="1015663"/>
          </a:xfrm>
          <a:prstGeom prst="rect">
            <a:avLst/>
          </a:prstGeom>
          <a:noFill/>
        </p:spPr>
        <p:txBody>
          <a:bodyPr wrap="square">
            <a:spAutoFit/>
          </a:bodyPr>
          <a:lstStyle/>
          <a:p>
            <a:pPr marL="285750" indent="-285750">
              <a:buFont typeface="Arial" panose="020B0604020202020204" pitchFamily="34" charset="0"/>
              <a:buChar char="•"/>
            </a:pPr>
            <a:r>
              <a:rPr lang="en-US" sz="2000" i="1" dirty="0">
                <a:solidFill>
                  <a:srgbClr val="000000"/>
                </a:solidFill>
                <a:effectLst/>
                <a:latin typeface="Helvetica Neue"/>
              </a:rPr>
              <a:t>There is linear relationship between temp and </a:t>
            </a:r>
            <a:r>
              <a:rPr lang="en-US" sz="2000" i="1" dirty="0" err="1">
                <a:solidFill>
                  <a:srgbClr val="000000"/>
                </a:solidFill>
                <a:effectLst/>
                <a:latin typeface="Helvetica Neue"/>
              </a:rPr>
              <a:t>atemp</a:t>
            </a:r>
            <a:r>
              <a:rPr lang="en-US" sz="2000" i="1" dirty="0">
                <a:solidFill>
                  <a:srgbClr val="000000"/>
                </a:solidFill>
                <a:effectLst/>
                <a:latin typeface="Helvetica Neue"/>
              </a:rPr>
              <a:t>. Both of the parameters cannot be used in the model due to </a:t>
            </a:r>
            <a:r>
              <a:rPr lang="en-US" sz="2000" i="1" dirty="0" err="1">
                <a:solidFill>
                  <a:srgbClr val="000000"/>
                </a:solidFill>
                <a:effectLst/>
                <a:latin typeface="Helvetica Neue"/>
              </a:rPr>
              <a:t>multicolinearity</a:t>
            </a:r>
            <a:r>
              <a:rPr lang="en-US" sz="2000" i="1" dirty="0">
                <a:solidFill>
                  <a:srgbClr val="000000"/>
                </a:solidFill>
                <a:effectLst/>
                <a:latin typeface="Helvetica Neue"/>
              </a:rPr>
              <a:t>. We will decide which parameters to keep based on VIF and p-value w.r.t other variables</a:t>
            </a:r>
            <a:endParaRPr lang="en-IN" sz="2000" dirty="0"/>
          </a:p>
        </p:txBody>
      </p:sp>
    </p:spTree>
    <p:extLst>
      <p:ext uri="{BB962C8B-B14F-4D97-AF65-F5344CB8AC3E}">
        <p14:creationId xmlns:p14="http://schemas.microsoft.com/office/powerpoint/2010/main" val="146917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20E111-E15E-D2A0-8021-05AF72538418}"/>
              </a:ext>
            </a:extLst>
          </p:cNvPr>
          <p:cNvSpPr txBox="1"/>
          <p:nvPr/>
        </p:nvSpPr>
        <p:spPr>
          <a:xfrm>
            <a:off x="0" y="16746"/>
            <a:ext cx="7981750" cy="369332"/>
          </a:xfrm>
          <a:prstGeom prst="rect">
            <a:avLst/>
          </a:prstGeom>
          <a:noFill/>
        </p:spPr>
        <p:txBody>
          <a:bodyPr wrap="square">
            <a:spAutoFit/>
          </a:bodyPr>
          <a:lstStyle/>
          <a:p>
            <a:pPr marL="285750" indent="-285750">
              <a:buFont typeface="Arial" panose="020B0604020202020204" pitchFamily="34" charset="0"/>
              <a:buChar char="•"/>
            </a:pPr>
            <a:r>
              <a:rPr lang="en-IN" b="1" dirty="0"/>
              <a:t>correlation coefficients to see which variables are highly correlated</a:t>
            </a:r>
          </a:p>
        </p:txBody>
      </p:sp>
      <p:pic>
        <p:nvPicPr>
          <p:cNvPr id="2050" name="Picture 2">
            <a:extLst>
              <a:ext uri="{FF2B5EF4-FFF2-40B4-BE49-F238E27FC236}">
                <a16:creationId xmlns:a16="http://schemas.microsoft.com/office/drawing/2014/main" id="{BB2E586B-CE0E-1D99-6917-AB968D48F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242" y="386078"/>
            <a:ext cx="9598794" cy="55464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CF0AB3-0CFB-D4ED-2957-214B897376A4}"/>
              </a:ext>
            </a:extLst>
          </p:cNvPr>
          <p:cNvSpPr txBox="1"/>
          <p:nvPr/>
        </p:nvSpPr>
        <p:spPr>
          <a:xfrm>
            <a:off x="96254" y="5840198"/>
            <a:ext cx="12426214" cy="923330"/>
          </a:xfrm>
          <a:prstGeom prst="rect">
            <a:avLst/>
          </a:prstGeom>
          <a:noFill/>
        </p:spPr>
        <p:txBody>
          <a:bodyPr wrap="square">
            <a:spAutoFit/>
          </a:bodyPr>
          <a:lstStyle/>
          <a:p>
            <a:pPr marL="285750" indent="-285750" algn="l">
              <a:buFont typeface="Arial" panose="020B0604020202020204" pitchFamily="34" charset="0"/>
              <a:buChar char="•"/>
            </a:pPr>
            <a:r>
              <a:rPr lang="en-US" i="0" dirty="0" err="1">
                <a:solidFill>
                  <a:srgbClr val="000000"/>
                </a:solidFill>
                <a:effectLst/>
                <a:latin typeface="Helvetica Neue"/>
              </a:rPr>
              <a:t>cnt</a:t>
            </a:r>
            <a:r>
              <a:rPr lang="en-US" i="0" dirty="0">
                <a:solidFill>
                  <a:srgbClr val="000000"/>
                </a:solidFill>
                <a:effectLst/>
                <a:latin typeface="Helvetica Neue"/>
              </a:rPr>
              <a:t> seems to have correlation with year variable and temp. Similarly, Misty and humidity show correlation. Spring season with Jan and Feb month, Summer season with may month and Winter season with oct and </a:t>
            </a:r>
            <a:r>
              <a:rPr lang="en-US" i="0" dirty="0" err="1">
                <a:solidFill>
                  <a:srgbClr val="000000"/>
                </a:solidFill>
                <a:effectLst/>
                <a:latin typeface="Helvetica Neue"/>
              </a:rPr>
              <a:t>nov</a:t>
            </a:r>
            <a:r>
              <a:rPr lang="en-US" i="0" dirty="0">
                <a:solidFill>
                  <a:srgbClr val="000000"/>
                </a:solidFill>
                <a:effectLst/>
                <a:latin typeface="Helvetica Neue"/>
              </a:rPr>
              <a:t> month show good correlation.</a:t>
            </a:r>
            <a:r>
              <a:rPr lang="en-US" i="0" u="none" strike="noStrike" dirty="0">
                <a:solidFill>
                  <a:srgbClr val="296EAA"/>
                </a:solidFill>
                <a:effectLst/>
                <a:latin typeface="Helvetica Neue"/>
                <a:hlinkClick r:id="rId3"/>
              </a:rPr>
              <a:t>¶</a:t>
            </a:r>
            <a:endParaRPr lang="en-US" i="0" dirty="0">
              <a:solidFill>
                <a:srgbClr val="000000"/>
              </a:solidFill>
              <a:effectLst/>
              <a:latin typeface="Helvetica Neue"/>
            </a:endParaRPr>
          </a:p>
        </p:txBody>
      </p:sp>
    </p:spTree>
    <p:extLst>
      <p:ext uri="{BB962C8B-B14F-4D97-AF65-F5344CB8AC3E}">
        <p14:creationId xmlns:p14="http://schemas.microsoft.com/office/powerpoint/2010/main" val="1351623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716B50-59D3-5FFA-93E6-0713055EB351}"/>
              </a:ext>
            </a:extLst>
          </p:cNvPr>
          <p:cNvSpPr txBox="1"/>
          <p:nvPr/>
        </p:nvSpPr>
        <p:spPr>
          <a:xfrm>
            <a:off x="132347" y="76282"/>
            <a:ext cx="8453387" cy="369332"/>
          </a:xfrm>
          <a:prstGeom prst="rect">
            <a:avLst/>
          </a:prstGeom>
          <a:noFill/>
        </p:spPr>
        <p:txBody>
          <a:bodyPr wrap="square">
            <a:spAutoFit/>
          </a:bodyPr>
          <a:lstStyle/>
          <a:p>
            <a:pPr marL="285750" indent="-285750">
              <a:buFont typeface="Arial" panose="020B0604020202020204" pitchFamily="34" charset="0"/>
              <a:buChar char="•"/>
            </a:pPr>
            <a:r>
              <a:rPr lang="en-IN" b="1" dirty="0"/>
              <a:t>Visualizing one of the correlation to see the trends via Scatter plot.</a:t>
            </a:r>
          </a:p>
        </p:txBody>
      </p:sp>
      <p:pic>
        <p:nvPicPr>
          <p:cNvPr id="3074" name="Picture 2">
            <a:extLst>
              <a:ext uri="{FF2B5EF4-FFF2-40B4-BE49-F238E27FC236}">
                <a16:creationId xmlns:a16="http://schemas.microsoft.com/office/drawing/2014/main" id="{77C0BC32-D02F-9052-8050-B331C8D5AD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437" y="561925"/>
            <a:ext cx="6439300" cy="50303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D2EC01-9674-65C5-3981-6E05367A0AE9}"/>
              </a:ext>
            </a:extLst>
          </p:cNvPr>
          <p:cNvSpPr txBox="1"/>
          <p:nvPr/>
        </p:nvSpPr>
        <p:spPr>
          <a:xfrm>
            <a:off x="324851" y="5764814"/>
            <a:ext cx="10686449" cy="954107"/>
          </a:xfrm>
          <a:prstGeom prst="rect">
            <a:avLst/>
          </a:prstGeom>
          <a:noFill/>
        </p:spPr>
        <p:txBody>
          <a:bodyPr wrap="square">
            <a:spAutoFit/>
          </a:bodyPr>
          <a:lstStyle/>
          <a:p>
            <a:pPr marL="285750" indent="-285750">
              <a:buFont typeface="Arial" panose="020B0604020202020204" pitchFamily="34" charset="0"/>
              <a:buChar char="•"/>
            </a:pPr>
            <a:r>
              <a:rPr lang="en-US" sz="2800" b="0" i="0" dirty="0">
                <a:solidFill>
                  <a:srgbClr val="000000"/>
                </a:solidFill>
                <a:effectLst/>
                <a:latin typeface="Helvetica Neue"/>
              </a:rPr>
              <a:t>Visualization confirms the positive correlation between temp and </a:t>
            </a:r>
            <a:r>
              <a:rPr lang="en-US" sz="2800" b="0" i="0" dirty="0" err="1">
                <a:solidFill>
                  <a:srgbClr val="000000"/>
                </a:solidFill>
                <a:effectLst/>
                <a:latin typeface="Helvetica Neue"/>
              </a:rPr>
              <a:t>cnt</a:t>
            </a:r>
            <a:r>
              <a:rPr lang="en-US" sz="2800" b="0" i="0" dirty="0">
                <a:solidFill>
                  <a:srgbClr val="000000"/>
                </a:solidFill>
                <a:effectLst/>
                <a:latin typeface="Helvetica Neue"/>
              </a:rPr>
              <a:t>.</a:t>
            </a:r>
            <a:endParaRPr lang="en-IN" sz="2800" dirty="0"/>
          </a:p>
        </p:txBody>
      </p:sp>
    </p:spTree>
    <p:extLst>
      <p:ext uri="{BB962C8B-B14F-4D97-AF65-F5344CB8AC3E}">
        <p14:creationId xmlns:p14="http://schemas.microsoft.com/office/powerpoint/2010/main" val="119249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63CF4A-8F7E-4947-36FE-DADBFF360521}"/>
              </a:ext>
            </a:extLst>
          </p:cNvPr>
          <p:cNvSpPr txBox="1"/>
          <p:nvPr/>
        </p:nvSpPr>
        <p:spPr>
          <a:xfrm>
            <a:off x="324852" y="272533"/>
            <a:ext cx="7115476" cy="461665"/>
          </a:xfrm>
          <a:prstGeom prst="rect">
            <a:avLst/>
          </a:prstGeom>
          <a:noFill/>
        </p:spPr>
        <p:txBody>
          <a:bodyPr wrap="square">
            <a:spAutoFit/>
          </a:bodyPr>
          <a:lstStyle/>
          <a:p>
            <a:r>
              <a:rPr lang="en-IN" sz="2400" b="1" dirty="0"/>
              <a:t>#USING RFE APPROACH FOR FEATURE SELECTION</a:t>
            </a:r>
          </a:p>
        </p:txBody>
      </p:sp>
      <p:pic>
        <p:nvPicPr>
          <p:cNvPr id="7" name="Picture 6">
            <a:extLst>
              <a:ext uri="{FF2B5EF4-FFF2-40B4-BE49-F238E27FC236}">
                <a16:creationId xmlns:a16="http://schemas.microsoft.com/office/drawing/2014/main" id="{CD20E13B-639B-AB2D-6ABA-AD45C4024856}"/>
              </a:ext>
            </a:extLst>
          </p:cNvPr>
          <p:cNvPicPr>
            <a:picLocks noChangeAspect="1"/>
          </p:cNvPicPr>
          <p:nvPr/>
        </p:nvPicPr>
        <p:blipFill>
          <a:blip r:embed="rId2"/>
          <a:stretch>
            <a:fillRect/>
          </a:stretch>
        </p:blipFill>
        <p:spPr>
          <a:xfrm>
            <a:off x="4481512" y="2176647"/>
            <a:ext cx="3671086" cy="4681353"/>
          </a:xfrm>
          <a:prstGeom prst="rect">
            <a:avLst/>
          </a:prstGeom>
        </p:spPr>
      </p:pic>
      <p:pic>
        <p:nvPicPr>
          <p:cNvPr id="9" name="Picture 8">
            <a:extLst>
              <a:ext uri="{FF2B5EF4-FFF2-40B4-BE49-F238E27FC236}">
                <a16:creationId xmlns:a16="http://schemas.microsoft.com/office/drawing/2014/main" id="{BDF21BF1-33A4-84C4-439F-F15566FF51AF}"/>
              </a:ext>
            </a:extLst>
          </p:cNvPr>
          <p:cNvPicPr>
            <a:picLocks noChangeAspect="1"/>
          </p:cNvPicPr>
          <p:nvPr/>
        </p:nvPicPr>
        <p:blipFill>
          <a:blip r:embed="rId3"/>
          <a:stretch>
            <a:fillRect/>
          </a:stretch>
        </p:blipFill>
        <p:spPr>
          <a:xfrm>
            <a:off x="4562977" y="877238"/>
            <a:ext cx="3671086" cy="1299409"/>
          </a:xfrm>
          <a:prstGeom prst="rect">
            <a:avLst/>
          </a:prstGeom>
        </p:spPr>
      </p:pic>
    </p:spTree>
    <p:extLst>
      <p:ext uri="{BB962C8B-B14F-4D97-AF65-F5344CB8AC3E}">
        <p14:creationId xmlns:p14="http://schemas.microsoft.com/office/powerpoint/2010/main" val="639833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05C744-7385-AFE1-376B-0EE1A34E1BBD}"/>
              </a:ext>
            </a:extLst>
          </p:cNvPr>
          <p:cNvPicPr>
            <a:picLocks noChangeAspect="1"/>
          </p:cNvPicPr>
          <p:nvPr/>
        </p:nvPicPr>
        <p:blipFill>
          <a:blip r:embed="rId2"/>
          <a:stretch>
            <a:fillRect/>
          </a:stretch>
        </p:blipFill>
        <p:spPr>
          <a:xfrm>
            <a:off x="4534652" y="878305"/>
            <a:ext cx="2352675" cy="5925352"/>
          </a:xfrm>
          <a:prstGeom prst="rect">
            <a:avLst/>
          </a:prstGeom>
        </p:spPr>
      </p:pic>
      <p:sp>
        <p:nvSpPr>
          <p:cNvPr id="4" name="TextBox 3">
            <a:extLst>
              <a:ext uri="{FF2B5EF4-FFF2-40B4-BE49-F238E27FC236}">
                <a16:creationId xmlns:a16="http://schemas.microsoft.com/office/drawing/2014/main" id="{3074D750-7C95-C253-4343-A6CB7B4FEB37}"/>
              </a:ext>
            </a:extLst>
          </p:cNvPr>
          <p:cNvSpPr txBox="1"/>
          <p:nvPr/>
        </p:nvSpPr>
        <p:spPr>
          <a:xfrm>
            <a:off x="199724" y="95250"/>
            <a:ext cx="6097604" cy="584775"/>
          </a:xfrm>
          <a:prstGeom prst="rect">
            <a:avLst/>
          </a:prstGeom>
          <a:noFill/>
        </p:spPr>
        <p:txBody>
          <a:bodyPr wrap="square">
            <a:spAutoFit/>
          </a:bodyPr>
          <a:lstStyle/>
          <a:p>
            <a:r>
              <a:rPr lang="en-IN" sz="3200" b="1" dirty="0"/>
              <a:t>calculate VIF of variables</a:t>
            </a:r>
          </a:p>
        </p:txBody>
      </p:sp>
    </p:spTree>
    <p:extLst>
      <p:ext uri="{BB962C8B-B14F-4D97-AF65-F5344CB8AC3E}">
        <p14:creationId xmlns:p14="http://schemas.microsoft.com/office/powerpoint/2010/main" val="209426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2465C-6457-870E-6C56-D7FE62C72A6B}"/>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8147" y="394637"/>
            <a:ext cx="10635916" cy="6208294"/>
          </a:xfrm>
          <a:prstGeom prst="rect">
            <a:avLst/>
          </a:prstGeom>
        </p:spPr>
      </p:pic>
      <p:sp>
        <p:nvSpPr>
          <p:cNvPr id="3" name="TextBox 2">
            <a:extLst>
              <a:ext uri="{FF2B5EF4-FFF2-40B4-BE49-F238E27FC236}">
                <a16:creationId xmlns:a16="http://schemas.microsoft.com/office/drawing/2014/main" id="{66307E43-B594-9D4A-FDB1-1A4D49CEDE3E}"/>
              </a:ext>
            </a:extLst>
          </p:cNvPr>
          <p:cNvSpPr txBox="1"/>
          <p:nvPr/>
        </p:nvSpPr>
        <p:spPr>
          <a:xfrm>
            <a:off x="228600" y="0"/>
            <a:ext cx="6097604" cy="707886"/>
          </a:xfrm>
          <a:prstGeom prst="rect">
            <a:avLst/>
          </a:prstGeom>
          <a:noFill/>
        </p:spPr>
        <p:txBody>
          <a:bodyPr wrap="square">
            <a:spAutoFit/>
          </a:bodyPr>
          <a:lstStyle/>
          <a:p>
            <a:pPr marL="285750" indent="-285750" algn="l">
              <a:buFont typeface="Arial" panose="020B0604020202020204" pitchFamily="34" charset="0"/>
              <a:buChar char="•"/>
            </a:pPr>
            <a:r>
              <a:rPr lang="en-IN" sz="4000" b="1" i="0" dirty="0">
                <a:solidFill>
                  <a:srgbClr val="000000"/>
                </a:solidFill>
                <a:effectLst/>
                <a:latin typeface="Helvetica Neue"/>
              </a:rPr>
              <a:t>Building a linear model</a:t>
            </a:r>
          </a:p>
        </p:txBody>
      </p:sp>
    </p:spTree>
    <p:extLst>
      <p:ext uri="{BB962C8B-B14F-4D97-AF65-F5344CB8AC3E}">
        <p14:creationId xmlns:p14="http://schemas.microsoft.com/office/powerpoint/2010/main" val="698502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21FD27-DA57-B8F4-F8BA-6A8D250C06C9}"/>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0" y="381000"/>
            <a:ext cx="9144000" cy="6096000"/>
          </a:xfrm>
          <a:prstGeom prst="rect">
            <a:avLst/>
          </a:prstGeom>
        </p:spPr>
      </p:pic>
      <p:sp>
        <p:nvSpPr>
          <p:cNvPr id="5" name="TextBox 4">
            <a:extLst>
              <a:ext uri="{FF2B5EF4-FFF2-40B4-BE49-F238E27FC236}">
                <a16:creationId xmlns:a16="http://schemas.microsoft.com/office/drawing/2014/main" id="{E3425799-A9B3-665A-F12C-2BEED2ECD610}"/>
              </a:ext>
            </a:extLst>
          </p:cNvPr>
          <p:cNvSpPr txBox="1"/>
          <p:nvPr/>
        </p:nvSpPr>
        <p:spPr>
          <a:xfrm>
            <a:off x="115503" y="0"/>
            <a:ext cx="11887200" cy="6801862"/>
          </a:xfrm>
          <a:prstGeom prst="rect">
            <a:avLst/>
          </a:prstGeom>
          <a:noFill/>
        </p:spPr>
        <p:txBody>
          <a:bodyPr wrap="square">
            <a:spAutoFit/>
          </a:bodyPr>
          <a:lstStyle/>
          <a:p>
            <a:pPr algn="just"/>
            <a:r>
              <a:rPr lang="en-US" sz="4000" b="1" i="0" dirty="0">
                <a:solidFill>
                  <a:srgbClr val="45526C"/>
                </a:solidFill>
                <a:effectLst/>
                <a:latin typeface="circular"/>
              </a:rPr>
              <a:t>Problem Statement</a:t>
            </a:r>
          </a:p>
          <a:p>
            <a:pPr algn="just"/>
            <a:r>
              <a:rPr lang="en-US" b="0" i="0" dirty="0">
                <a:solidFill>
                  <a:srgbClr val="091E42"/>
                </a:solidFill>
                <a:effectLst/>
                <a:latin typeface="freight-text-pro"/>
              </a:rPr>
              <a:t>A bike-sharing system is a service in which bikes are made available for shared use to individuals on a short term basis for a price or free. Many bike share systems allow people to borrow a bike from a "dock" which is usually computer-controlled wherein the user enters the payment information, and the system unlocks it. This bike can then be returned to another dock belonging to the same system.</a:t>
            </a:r>
          </a:p>
          <a:p>
            <a:pPr algn="just"/>
            <a:br>
              <a:rPr lang="en-US" b="0" i="0" dirty="0">
                <a:solidFill>
                  <a:srgbClr val="091E42"/>
                </a:solidFill>
                <a:effectLst/>
                <a:latin typeface="freight-text-pro"/>
              </a:rPr>
            </a:br>
            <a:r>
              <a:rPr lang="en-US" b="0" i="0" dirty="0">
                <a:solidFill>
                  <a:srgbClr val="091E42"/>
                </a:solidFill>
                <a:effectLst/>
                <a:latin typeface="freight-text-pro"/>
              </a:rPr>
              <a:t>A US bike-sharing provider </a:t>
            </a:r>
            <a:r>
              <a:rPr lang="en-US" b="1" i="0" dirty="0" err="1">
                <a:solidFill>
                  <a:srgbClr val="091E42"/>
                </a:solidFill>
                <a:effectLst/>
                <a:latin typeface="freight-text-pro"/>
              </a:rPr>
              <a:t>BoomBikes</a:t>
            </a:r>
            <a:r>
              <a:rPr lang="en-US" b="0" i="0" dirty="0">
                <a:solidFill>
                  <a:srgbClr val="091E42"/>
                </a:solidFill>
                <a:effectLst/>
                <a:latin typeface="freight-text-pro"/>
              </a:rPr>
              <a:t> has recently suffered considerable dips in their revenues due to the ongoing Corona pandemic. The company is finding it very difficult to sustain in the current market scenario. So, it has decided to come up with a mindful business plan to be able to accelerate its revenue as soon as the ongoing lockdown comes to an end, and the economy restores to a healthy state. </a:t>
            </a:r>
          </a:p>
          <a:p>
            <a:pPr algn="just"/>
            <a:br>
              <a:rPr lang="en-US" b="0" i="0" dirty="0">
                <a:solidFill>
                  <a:srgbClr val="091E42"/>
                </a:solidFill>
                <a:effectLst/>
                <a:latin typeface="freight-text-pro"/>
              </a:rPr>
            </a:br>
            <a:r>
              <a:rPr lang="en-US" b="0" i="0" dirty="0">
                <a:solidFill>
                  <a:srgbClr val="091E42"/>
                </a:solidFill>
                <a:effectLst/>
                <a:latin typeface="freight-text-pro"/>
              </a:rPr>
              <a:t>In such an attempt, </a:t>
            </a:r>
            <a:r>
              <a:rPr lang="en-US" b="0" i="0" dirty="0" err="1">
                <a:solidFill>
                  <a:srgbClr val="091E42"/>
                </a:solidFill>
                <a:effectLst/>
                <a:latin typeface="freight-text-pro"/>
              </a:rPr>
              <a:t>BoomBikes</a:t>
            </a:r>
            <a:r>
              <a:rPr lang="en-US" b="0" i="0" dirty="0">
                <a:solidFill>
                  <a:srgbClr val="091E42"/>
                </a:solidFill>
                <a:effectLst/>
                <a:latin typeface="freight-text-pro"/>
              </a:rPr>
              <a:t> aspires to understand the demand for shared bikes among the people after this ongoing quarantine situation ends across the nation due to Covid-19. They have planned this to prepare themselves to cater to the people's needs once the situation gets better all around and stand out from other service providers and make huge profits.</a:t>
            </a:r>
          </a:p>
          <a:p>
            <a:pPr algn="just"/>
            <a:br>
              <a:rPr lang="en-US" b="0" i="0" dirty="0">
                <a:solidFill>
                  <a:srgbClr val="091E42"/>
                </a:solidFill>
                <a:effectLst/>
                <a:latin typeface="freight-text-pro"/>
              </a:rPr>
            </a:br>
            <a:r>
              <a:rPr lang="en-US" b="0" i="0" dirty="0">
                <a:solidFill>
                  <a:srgbClr val="091E42"/>
                </a:solidFill>
                <a:effectLst/>
                <a:latin typeface="freight-text-pro"/>
              </a:rPr>
              <a:t>They have contracted a consulting company to understand the factors on which the demand for these shared bikes depends. Specifically, they want to understand the factors affecting the demand for these shared bikes in the American market. The company wants to know:</a:t>
            </a:r>
          </a:p>
          <a:p>
            <a:pPr algn="just"/>
            <a:endParaRPr lang="en-US" b="0" i="0" dirty="0">
              <a:solidFill>
                <a:srgbClr val="091E42"/>
              </a:solidFill>
              <a:effectLst/>
              <a:latin typeface="freight-text-pro"/>
            </a:endParaRPr>
          </a:p>
          <a:p>
            <a:pPr algn="just">
              <a:buFont typeface="Arial" panose="020B0604020202020204" pitchFamily="34" charset="0"/>
              <a:buChar char="•"/>
            </a:pPr>
            <a:r>
              <a:rPr lang="en-US" b="0" i="0" dirty="0">
                <a:solidFill>
                  <a:srgbClr val="091E42"/>
                </a:solidFill>
                <a:effectLst/>
                <a:latin typeface="freight-text-pro"/>
              </a:rPr>
              <a:t>Which variables are significant in predicting the demand for shared bikes.</a:t>
            </a:r>
          </a:p>
          <a:p>
            <a:pPr algn="just">
              <a:buFont typeface="Arial" panose="020B0604020202020204" pitchFamily="34" charset="0"/>
              <a:buChar char="•"/>
            </a:pPr>
            <a:r>
              <a:rPr lang="en-US" b="0" i="0" dirty="0">
                <a:solidFill>
                  <a:srgbClr val="091E42"/>
                </a:solidFill>
                <a:effectLst/>
                <a:latin typeface="freight-text-pro"/>
              </a:rPr>
              <a:t>How well those variables describe the bike demands</a:t>
            </a:r>
          </a:p>
          <a:p>
            <a:pPr algn="just"/>
            <a:r>
              <a:rPr lang="en-US" b="0" i="0" dirty="0">
                <a:solidFill>
                  <a:srgbClr val="091E42"/>
                </a:solidFill>
                <a:effectLst/>
                <a:latin typeface="freight-text-pro"/>
              </a:rPr>
              <a:t>Based on various meteorological surveys and people's styles, the service provider firm has gathered a large dataset on daily bike demands across the American market based on some factors. </a:t>
            </a:r>
          </a:p>
        </p:txBody>
      </p:sp>
    </p:spTree>
    <p:extLst>
      <p:ext uri="{BB962C8B-B14F-4D97-AF65-F5344CB8AC3E}">
        <p14:creationId xmlns:p14="http://schemas.microsoft.com/office/powerpoint/2010/main" val="2681687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34A8C2-9DCA-1D08-D3AA-4B2A4D74DD74}"/>
              </a:ext>
            </a:extLst>
          </p:cNvPr>
          <p:cNvSpPr txBox="1"/>
          <p:nvPr/>
        </p:nvSpPr>
        <p:spPr>
          <a:xfrm>
            <a:off x="259882" y="154004"/>
            <a:ext cx="7421078" cy="523220"/>
          </a:xfrm>
          <a:prstGeom prst="rect">
            <a:avLst/>
          </a:prstGeom>
          <a:noFill/>
        </p:spPr>
        <p:txBody>
          <a:bodyPr wrap="square" rtlCol="0">
            <a:spAutoFit/>
          </a:bodyPr>
          <a:lstStyle/>
          <a:p>
            <a:r>
              <a:rPr lang="en-IN" sz="2800" b="1" dirty="0"/>
              <a:t>##1st linear model and its </a:t>
            </a:r>
            <a:r>
              <a:rPr lang="en-IN" sz="2800" b="1" dirty="0" err="1"/>
              <a:t>vif</a:t>
            </a:r>
            <a:endParaRPr lang="en-IN" sz="2800" b="1" dirty="0"/>
          </a:p>
        </p:txBody>
      </p:sp>
      <p:pic>
        <p:nvPicPr>
          <p:cNvPr id="4" name="Picture 3">
            <a:extLst>
              <a:ext uri="{FF2B5EF4-FFF2-40B4-BE49-F238E27FC236}">
                <a16:creationId xmlns:a16="http://schemas.microsoft.com/office/drawing/2014/main" id="{92425C7D-9097-548C-9B37-4FA47D0595FE}"/>
              </a:ext>
            </a:extLst>
          </p:cNvPr>
          <p:cNvPicPr>
            <a:picLocks noChangeAspect="1"/>
          </p:cNvPicPr>
          <p:nvPr/>
        </p:nvPicPr>
        <p:blipFill>
          <a:blip r:embed="rId2"/>
          <a:stretch>
            <a:fillRect/>
          </a:stretch>
        </p:blipFill>
        <p:spPr>
          <a:xfrm>
            <a:off x="1204912" y="677224"/>
            <a:ext cx="9782175" cy="3182507"/>
          </a:xfrm>
          <a:prstGeom prst="rect">
            <a:avLst/>
          </a:prstGeom>
        </p:spPr>
      </p:pic>
      <p:pic>
        <p:nvPicPr>
          <p:cNvPr id="6" name="Picture 5">
            <a:extLst>
              <a:ext uri="{FF2B5EF4-FFF2-40B4-BE49-F238E27FC236}">
                <a16:creationId xmlns:a16="http://schemas.microsoft.com/office/drawing/2014/main" id="{17114E02-6260-830A-2A40-4C759E8E1A16}"/>
              </a:ext>
            </a:extLst>
          </p:cNvPr>
          <p:cNvPicPr>
            <a:picLocks noChangeAspect="1"/>
          </p:cNvPicPr>
          <p:nvPr/>
        </p:nvPicPr>
        <p:blipFill>
          <a:blip r:embed="rId3"/>
          <a:stretch>
            <a:fillRect/>
          </a:stretch>
        </p:blipFill>
        <p:spPr>
          <a:xfrm>
            <a:off x="1318661" y="3859731"/>
            <a:ext cx="9563650" cy="2321045"/>
          </a:xfrm>
          <a:prstGeom prst="rect">
            <a:avLst/>
          </a:prstGeom>
        </p:spPr>
      </p:pic>
    </p:spTree>
    <p:extLst>
      <p:ext uri="{BB962C8B-B14F-4D97-AF65-F5344CB8AC3E}">
        <p14:creationId xmlns:p14="http://schemas.microsoft.com/office/powerpoint/2010/main" val="390501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FA4A04-59C7-83A1-E6D8-87F1FC8A2168}"/>
              </a:ext>
            </a:extLst>
          </p:cNvPr>
          <p:cNvPicPr>
            <a:picLocks noChangeAspect="1"/>
          </p:cNvPicPr>
          <p:nvPr/>
        </p:nvPicPr>
        <p:blipFill>
          <a:blip r:embed="rId2"/>
          <a:stretch>
            <a:fillRect/>
          </a:stretch>
        </p:blipFill>
        <p:spPr>
          <a:xfrm>
            <a:off x="4630603" y="49078"/>
            <a:ext cx="2295525" cy="6024463"/>
          </a:xfrm>
          <a:prstGeom prst="rect">
            <a:avLst/>
          </a:prstGeom>
        </p:spPr>
      </p:pic>
      <p:sp>
        <p:nvSpPr>
          <p:cNvPr id="5" name="TextBox 4">
            <a:extLst>
              <a:ext uri="{FF2B5EF4-FFF2-40B4-BE49-F238E27FC236}">
                <a16:creationId xmlns:a16="http://schemas.microsoft.com/office/drawing/2014/main" id="{090F31B0-76DC-5962-092B-A9A6AEE48CD7}"/>
              </a:ext>
            </a:extLst>
          </p:cNvPr>
          <p:cNvSpPr txBox="1"/>
          <p:nvPr/>
        </p:nvSpPr>
        <p:spPr>
          <a:xfrm>
            <a:off x="324852" y="6278095"/>
            <a:ext cx="8203131" cy="369332"/>
          </a:xfrm>
          <a:prstGeom prst="rect">
            <a:avLst/>
          </a:prstGeom>
          <a:noFill/>
        </p:spPr>
        <p:txBody>
          <a:bodyPr wrap="square">
            <a:spAutoFit/>
          </a:bodyPr>
          <a:lstStyle/>
          <a:p>
            <a:r>
              <a:rPr lang="en-US" b="0" i="0" dirty="0">
                <a:solidFill>
                  <a:srgbClr val="000000"/>
                </a:solidFill>
                <a:effectLst/>
                <a:latin typeface="Helvetica Neue"/>
              </a:rPr>
              <a:t>VIF values seems to be good now. But we will see if we can reduce further ?</a:t>
            </a:r>
            <a:endParaRPr lang="en-IN" dirty="0"/>
          </a:p>
        </p:txBody>
      </p:sp>
    </p:spTree>
    <p:extLst>
      <p:ext uri="{BB962C8B-B14F-4D97-AF65-F5344CB8AC3E}">
        <p14:creationId xmlns:p14="http://schemas.microsoft.com/office/powerpoint/2010/main" val="770830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1CB32F-5769-2401-7941-B5E7FAF26028}"/>
              </a:ext>
            </a:extLst>
          </p:cNvPr>
          <p:cNvSpPr txBox="1"/>
          <p:nvPr/>
        </p:nvSpPr>
        <p:spPr>
          <a:xfrm>
            <a:off x="411480" y="147405"/>
            <a:ext cx="6097604" cy="646331"/>
          </a:xfrm>
          <a:prstGeom prst="rect">
            <a:avLst/>
          </a:prstGeom>
          <a:noFill/>
        </p:spPr>
        <p:txBody>
          <a:bodyPr wrap="square">
            <a:spAutoFit/>
          </a:bodyPr>
          <a:lstStyle/>
          <a:p>
            <a:r>
              <a:rPr lang="en-IN" sz="3600" b="1" dirty="0"/>
              <a:t>##2nd linear model and its </a:t>
            </a:r>
            <a:r>
              <a:rPr lang="en-IN" sz="3600" b="1" dirty="0" err="1"/>
              <a:t>vif</a:t>
            </a:r>
            <a:endParaRPr lang="en-IN" sz="3600" b="1" dirty="0"/>
          </a:p>
        </p:txBody>
      </p:sp>
      <p:pic>
        <p:nvPicPr>
          <p:cNvPr id="5" name="Picture 4">
            <a:extLst>
              <a:ext uri="{FF2B5EF4-FFF2-40B4-BE49-F238E27FC236}">
                <a16:creationId xmlns:a16="http://schemas.microsoft.com/office/drawing/2014/main" id="{CA628954-E005-804D-8EF8-DBC8C95F90DB}"/>
              </a:ext>
            </a:extLst>
          </p:cNvPr>
          <p:cNvPicPr>
            <a:picLocks noChangeAspect="1"/>
          </p:cNvPicPr>
          <p:nvPr/>
        </p:nvPicPr>
        <p:blipFill>
          <a:blip r:embed="rId2"/>
          <a:stretch>
            <a:fillRect/>
          </a:stretch>
        </p:blipFill>
        <p:spPr>
          <a:xfrm>
            <a:off x="1281112" y="793736"/>
            <a:ext cx="9629775" cy="3624260"/>
          </a:xfrm>
          <a:prstGeom prst="rect">
            <a:avLst/>
          </a:prstGeom>
        </p:spPr>
      </p:pic>
      <p:pic>
        <p:nvPicPr>
          <p:cNvPr id="7" name="Picture 6">
            <a:extLst>
              <a:ext uri="{FF2B5EF4-FFF2-40B4-BE49-F238E27FC236}">
                <a16:creationId xmlns:a16="http://schemas.microsoft.com/office/drawing/2014/main" id="{030DDE1F-8977-FF33-7E6B-F0B8AC61DBDC}"/>
              </a:ext>
            </a:extLst>
          </p:cNvPr>
          <p:cNvPicPr>
            <a:picLocks noChangeAspect="1"/>
          </p:cNvPicPr>
          <p:nvPr/>
        </p:nvPicPr>
        <p:blipFill>
          <a:blip r:embed="rId3"/>
          <a:stretch>
            <a:fillRect/>
          </a:stretch>
        </p:blipFill>
        <p:spPr>
          <a:xfrm>
            <a:off x="1141695" y="4417997"/>
            <a:ext cx="9769191" cy="2011680"/>
          </a:xfrm>
          <a:prstGeom prst="rect">
            <a:avLst/>
          </a:prstGeom>
        </p:spPr>
      </p:pic>
    </p:spTree>
    <p:extLst>
      <p:ext uri="{BB962C8B-B14F-4D97-AF65-F5344CB8AC3E}">
        <p14:creationId xmlns:p14="http://schemas.microsoft.com/office/powerpoint/2010/main" val="1697912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F5429-F557-6D07-19FC-60C901E99B2B}"/>
              </a:ext>
            </a:extLst>
          </p:cNvPr>
          <p:cNvPicPr>
            <a:picLocks noChangeAspect="1"/>
          </p:cNvPicPr>
          <p:nvPr/>
        </p:nvPicPr>
        <p:blipFill>
          <a:blip r:embed="rId2"/>
          <a:stretch>
            <a:fillRect/>
          </a:stretch>
        </p:blipFill>
        <p:spPr>
          <a:xfrm>
            <a:off x="4543123" y="0"/>
            <a:ext cx="2800952" cy="6160168"/>
          </a:xfrm>
          <a:prstGeom prst="rect">
            <a:avLst/>
          </a:prstGeom>
        </p:spPr>
      </p:pic>
      <p:sp>
        <p:nvSpPr>
          <p:cNvPr id="5" name="TextBox 4">
            <a:extLst>
              <a:ext uri="{FF2B5EF4-FFF2-40B4-BE49-F238E27FC236}">
                <a16:creationId xmlns:a16="http://schemas.microsoft.com/office/drawing/2014/main" id="{771852FD-F86B-EDC6-552D-3BA2DFE43D57}"/>
              </a:ext>
            </a:extLst>
          </p:cNvPr>
          <p:cNvSpPr txBox="1"/>
          <p:nvPr/>
        </p:nvSpPr>
        <p:spPr>
          <a:xfrm>
            <a:off x="143175" y="6160168"/>
            <a:ext cx="11905650" cy="646331"/>
          </a:xfrm>
          <a:prstGeom prst="rect">
            <a:avLst/>
          </a:prstGeom>
          <a:noFill/>
        </p:spPr>
        <p:txBody>
          <a:bodyPr wrap="square">
            <a:spAutoFit/>
          </a:bodyPr>
          <a:lstStyle/>
          <a:p>
            <a:r>
              <a:rPr lang="en-US" b="0" i="0" dirty="0">
                <a:solidFill>
                  <a:srgbClr val="000000"/>
                </a:solidFill>
                <a:effectLst/>
                <a:latin typeface="Helvetica Neue"/>
              </a:rPr>
              <a:t>VIF </a:t>
            </a:r>
            <a:r>
              <a:rPr lang="en-US" b="0" i="0" dirty="0" err="1">
                <a:solidFill>
                  <a:srgbClr val="000000"/>
                </a:solidFill>
                <a:effectLst/>
                <a:latin typeface="Helvetica Neue"/>
              </a:rPr>
              <a:t>doesnt</a:t>
            </a:r>
            <a:r>
              <a:rPr lang="en-US" b="0" i="0" dirty="0">
                <a:solidFill>
                  <a:srgbClr val="000000"/>
                </a:solidFill>
                <a:effectLst/>
                <a:latin typeface="Helvetica Neue"/>
              </a:rPr>
              <a:t> seems to be affected much after dropping few of the variables. Lets proceed more to observe better model.</a:t>
            </a:r>
            <a:endParaRPr lang="en-IN" dirty="0"/>
          </a:p>
        </p:txBody>
      </p:sp>
    </p:spTree>
    <p:extLst>
      <p:ext uri="{BB962C8B-B14F-4D97-AF65-F5344CB8AC3E}">
        <p14:creationId xmlns:p14="http://schemas.microsoft.com/office/powerpoint/2010/main" val="3739751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C3400-3093-A951-3183-B3C5EB782991}"/>
              </a:ext>
            </a:extLst>
          </p:cNvPr>
          <p:cNvPicPr>
            <a:picLocks noChangeAspect="1"/>
          </p:cNvPicPr>
          <p:nvPr/>
        </p:nvPicPr>
        <p:blipFill>
          <a:blip r:embed="rId2"/>
          <a:stretch>
            <a:fillRect/>
          </a:stretch>
        </p:blipFill>
        <p:spPr>
          <a:xfrm>
            <a:off x="1309687" y="539014"/>
            <a:ext cx="9572625" cy="4812632"/>
          </a:xfrm>
          <a:prstGeom prst="rect">
            <a:avLst/>
          </a:prstGeom>
        </p:spPr>
      </p:pic>
      <p:pic>
        <p:nvPicPr>
          <p:cNvPr id="5" name="Picture 4">
            <a:extLst>
              <a:ext uri="{FF2B5EF4-FFF2-40B4-BE49-F238E27FC236}">
                <a16:creationId xmlns:a16="http://schemas.microsoft.com/office/drawing/2014/main" id="{7255B34D-66A5-7EE1-AD59-44FD12E873B8}"/>
              </a:ext>
            </a:extLst>
          </p:cNvPr>
          <p:cNvPicPr>
            <a:picLocks noChangeAspect="1"/>
          </p:cNvPicPr>
          <p:nvPr/>
        </p:nvPicPr>
        <p:blipFill>
          <a:blip r:embed="rId3"/>
          <a:stretch>
            <a:fillRect/>
          </a:stretch>
        </p:blipFill>
        <p:spPr>
          <a:xfrm>
            <a:off x="1295399" y="5351646"/>
            <a:ext cx="9601200" cy="1371600"/>
          </a:xfrm>
          <a:prstGeom prst="rect">
            <a:avLst/>
          </a:prstGeom>
        </p:spPr>
      </p:pic>
      <p:sp>
        <p:nvSpPr>
          <p:cNvPr id="7" name="TextBox 6">
            <a:extLst>
              <a:ext uri="{FF2B5EF4-FFF2-40B4-BE49-F238E27FC236}">
                <a16:creationId xmlns:a16="http://schemas.microsoft.com/office/drawing/2014/main" id="{647714B0-A5DE-7DD1-4422-3507A2631F6D}"/>
              </a:ext>
            </a:extLst>
          </p:cNvPr>
          <p:cNvSpPr txBox="1"/>
          <p:nvPr/>
        </p:nvSpPr>
        <p:spPr>
          <a:xfrm>
            <a:off x="151598" y="15794"/>
            <a:ext cx="6097604" cy="523220"/>
          </a:xfrm>
          <a:prstGeom prst="rect">
            <a:avLst/>
          </a:prstGeom>
          <a:noFill/>
        </p:spPr>
        <p:txBody>
          <a:bodyPr wrap="square">
            <a:spAutoFit/>
          </a:bodyPr>
          <a:lstStyle/>
          <a:p>
            <a:r>
              <a:rPr lang="en-IN" sz="2800" b="1" dirty="0"/>
              <a:t>##3rd linear model and its </a:t>
            </a:r>
            <a:r>
              <a:rPr lang="en-IN" sz="2800" b="1" dirty="0" err="1"/>
              <a:t>vif</a:t>
            </a:r>
            <a:endParaRPr lang="en-IN" sz="2800" b="1" dirty="0"/>
          </a:p>
        </p:txBody>
      </p:sp>
    </p:spTree>
    <p:extLst>
      <p:ext uri="{BB962C8B-B14F-4D97-AF65-F5344CB8AC3E}">
        <p14:creationId xmlns:p14="http://schemas.microsoft.com/office/powerpoint/2010/main" val="743033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C90525-64DF-81C8-942F-7136FA86FBF4}"/>
              </a:ext>
            </a:extLst>
          </p:cNvPr>
          <p:cNvPicPr>
            <a:picLocks noChangeAspect="1"/>
          </p:cNvPicPr>
          <p:nvPr/>
        </p:nvPicPr>
        <p:blipFill>
          <a:blip r:embed="rId2"/>
          <a:stretch>
            <a:fillRect/>
          </a:stretch>
        </p:blipFill>
        <p:spPr>
          <a:xfrm>
            <a:off x="4342146" y="608246"/>
            <a:ext cx="2770923" cy="5261388"/>
          </a:xfrm>
          <a:prstGeom prst="rect">
            <a:avLst/>
          </a:prstGeom>
        </p:spPr>
      </p:pic>
      <p:sp>
        <p:nvSpPr>
          <p:cNvPr id="5" name="TextBox 4">
            <a:extLst>
              <a:ext uri="{FF2B5EF4-FFF2-40B4-BE49-F238E27FC236}">
                <a16:creationId xmlns:a16="http://schemas.microsoft.com/office/drawing/2014/main" id="{A237C2A1-BAA4-0182-9BB0-C0ED878A05C3}"/>
              </a:ext>
            </a:extLst>
          </p:cNvPr>
          <p:cNvSpPr txBox="1"/>
          <p:nvPr/>
        </p:nvSpPr>
        <p:spPr>
          <a:xfrm>
            <a:off x="180473" y="6076567"/>
            <a:ext cx="10012679" cy="584775"/>
          </a:xfrm>
          <a:prstGeom prst="rect">
            <a:avLst/>
          </a:prstGeom>
          <a:noFill/>
        </p:spPr>
        <p:txBody>
          <a:bodyPr wrap="square">
            <a:spAutoFit/>
          </a:bodyPr>
          <a:lstStyle/>
          <a:p>
            <a:r>
              <a:rPr lang="en-US" sz="3200" b="0" i="0" dirty="0">
                <a:solidFill>
                  <a:srgbClr val="000000"/>
                </a:solidFill>
                <a:effectLst/>
                <a:latin typeface="Helvetica Neue"/>
              </a:rPr>
              <a:t>VIF value now seems to be good as it came below 5.</a:t>
            </a:r>
            <a:endParaRPr lang="en-IN" sz="3200" dirty="0"/>
          </a:p>
        </p:txBody>
      </p:sp>
    </p:spTree>
    <p:extLst>
      <p:ext uri="{BB962C8B-B14F-4D97-AF65-F5344CB8AC3E}">
        <p14:creationId xmlns:p14="http://schemas.microsoft.com/office/powerpoint/2010/main" val="391438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749AD6-DE43-43FC-4810-95FA5C175690}"/>
              </a:ext>
            </a:extLst>
          </p:cNvPr>
          <p:cNvSpPr txBox="1"/>
          <p:nvPr/>
        </p:nvSpPr>
        <p:spPr>
          <a:xfrm>
            <a:off x="276726" y="195531"/>
            <a:ext cx="7375357" cy="707886"/>
          </a:xfrm>
          <a:prstGeom prst="rect">
            <a:avLst/>
          </a:prstGeom>
          <a:noFill/>
        </p:spPr>
        <p:txBody>
          <a:bodyPr wrap="square">
            <a:spAutoFit/>
          </a:bodyPr>
          <a:lstStyle/>
          <a:p>
            <a:r>
              <a:rPr lang="en-US" sz="4000" b="1" dirty="0"/>
              <a:t>histogram of the error terms</a:t>
            </a:r>
            <a:endParaRPr lang="en-IN" sz="4000" b="1" dirty="0"/>
          </a:p>
        </p:txBody>
      </p:sp>
      <p:pic>
        <p:nvPicPr>
          <p:cNvPr id="4098" name="Picture 2">
            <a:extLst>
              <a:ext uri="{FF2B5EF4-FFF2-40B4-BE49-F238E27FC236}">
                <a16:creationId xmlns:a16="http://schemas.microsoft.com/office/drawing/2014/main" id="{8ECC2D59-AC87-C77F-64A2-98A54ED67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436" y="903416"/>
            <a:ext cx="5830804" cy="51797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22B06C-F9CF-1F4D-406A-18A56BFC9A5F}"/>
              </a:ext>
            </a:extLst>
          </p:cNvPr>
          <p:cNvSpPr txBox="1"/>
          <p:nvPr/>
        </p:nvSpPr>
        <p:spPr>
          <a:xfrm>
            <a:off x="372978" y="6083165"/>
            <a:ext cx="6097604" cy="369332"/>
          </a:xfrm>
          <a:prstGeom prst="rect">
            <a:avLst/>
          </a:prstGeom>
          <a:noFill/>
        </p:spPr>
        <p:txBody>
          <a:bodyPr wrap="square">
            <a:spAutoFit/>
          </a:bodyPr>
          <a:lstStyle/>
          <a:p>
            <a:r>
              <a:rPr lang="en-US" b="0" i="0" dirty="0">
                <a:solidFill>
                  <a:srgbClr val="000000"/>
                </a:solidFill>
                <a:effectLst/>
                <a:latin typeface="Helvetica Neue"/>
              </a:rPr>
              <a:t>Error terms are following normal distribution</a:t>
            </a:r>
            <a:endParaRPr lang="en-IN" dirty="0"/>
          </a:p>
        </p:txBody>
      </p:sp>
    </p:spTree>
    <p:extLst>
      <p:ext uri="{BB962C8B-B14F-4D97-AF65-F5344CB8AC3E}">
        <p14:creationId xmlns:p14="http://schemas.microsoft.com/office/powerpoint/2010/main" val="1541551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87DCED9-A150-B98A-13A7-8855391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952" y="1195588"/>
            <a:ext cx="10610850" cy="48779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21D34D-AEC2-9630-5C67-F2A3BD358EB9}"/>
              </a:ext>
            </a:extLst>
          </p:cNvPr>
          <p:cNvSpPr txBox="1"/>
          <p:nvPr/>
        </p:nvSpPr>
        <p:spPr>
          <a:xfrm>
            <a:off x="430730" y="176281"/>
            <a:ext cx="6097604" cy="646331"/>
          </a:xfrm>
          <a:prstGeom prst="rect">
            <a:avLst/>
          </a:prstGeom>
          <a:noFill/>
        </p:spPr>
        <p:txBody>
          <a:bodyPr wrap="square">
            <a:spAutoFit/>
          </a:bodyPr>
          <a:lstStyle/>
          <a:p>
            <a:pPr algn="l"/>
            <a:r>
              <a:rPr lang="en-IN" sz="3600" b="1" i="0" dirty="0">
                <a:solidFill>
                  <a:srgbClr val="000000"/>
                </a:solidFill>
                <a:effectLst/>
                <a:latin typeface="Helvetica Neue"/>
              </a:rPr>
              <a:t>Multi </a:t>
            </a:r>
            <a:r>
              <a:rPr lang="en-IN" sz="3600" b="1" i="0" dirty="0" err="1">
                <a:solidFill>
                  <a:srgbClr val="000000"/>
                </a:solidFill>
                <a:effectLst/>
                <a:latin typeface="Helvetica Neue"/>
              </a:rPr>
              <a:t>Colinearity</a:t>
            </a:r>
            <a:endParaRPr lang="en-IN" sz="3600" b="1" i="0" dirty="0">
              <a:solidFill>
                <a:srgbClr val="000000"/>
              </a:solidFill>
              <a:effectLst/>
              <a:latin typeface="Helvetica Neue"/>
            </a:endParaRPr>
          </a:p>
        </p:txBody>
      </p:sp>
      <p:sp>
        <p:nvSpPr>
          <p:cNvPr id="5" name="TextBox 4">
            <a:extLst>
              <a:ext uri="{FF2B5EF4-FFF2-40B4-BE49-F238E27FC236}">
                <a16:creationId xmlns:a16="http://schemas.microsoft.com/office/drawing/2014/main" id="{F593905B-BAE4-D161-841D-8A86E7522BDA}"/>
              </a:ext>
            </a:extLst>
          </p:cNvPr>
          <p:cNvSpPr txBox="1"/>
          <p:nvPr/>
        </p:nvSpPr>
        <p:spPr>
          <a:xfrm>
            <a:off x="295977" y="6261851"/>
            <a:ext cx="609760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00"/>
                </a:solidFill>
                <a:latin typeface="Helvetica Neue"/>
              </a:rPr>
              <a:t>T</a:t>
            </a:r>
            <a:r>
              <a:rPr lang="en-US" b="0" i="0" dirty="0">
                <a:solidFill>
                  <a:srgbClr val="000000"/>
                </a:solidFill>
                <a:effectLst/>
                <a:latin typeface="Helvetica Neue"/>
              </a:rPr>
              <a:t>here is no </a:t>
            </a:r>
            <a:r>
              <a:rPr lang="en-US" b="0" i="0" dirty="0" err="1">
                <a:solidFill>
                  <a:srgbClr val="000000"/>
                </a:solidFill>
                <a:effectLst/>
                <a:latin typeface="Helvetica Neue"/>
              </a:rPr>
              <a:t>multicolinearity</a:t>
            </a:r>
            <a:r>
              <a:rPr lang="en-US" b="0" i="0" dirty="0">
                <a:solidFill>
                  <a:srgbClr val="000000"/>
                </a:solidFill>
                <a:effectLst/>
                <a:latin typeface="Helvetica Neue"/>
              </a:rPr>
              <a:t> as seen from the heatmap</a:t>
            </a:r>
            <a:endParaRPr lang="en-IN" dirty="0"/>
          </a:p>
        </p:txBody>
      </p:sp>
    </p:spTree>
    <p:extLst>
      <p:ext uri="{BB962C8B-B14F-4D97-AF65-F5344CB8AC3E}">
        <p14:creationId xmlns:p14="http://schemas.microsoft.com/office/powerpoint/2010/main" val="699751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94E2E0D-5327-4A2E-8340-A5F9E0C70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054" y="1655546"/>
            <a:ext cx="7594332" cy="47971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FD0D44-7D19-4824-C6DF-75DFFEF24E2F}"/>
              </a:ext>
            </a:extLst>
          </p:cNvPr>
          <p:cNvSpPr txBox="1"/>
          <p:nvPr/>
        </p:nvSpPr>
        <p:spPr>
          <a:xfrm>
            <a:off x="206944" y="917841"/>
            <a:ext cx="6097604" cy="646331"/>
          </a:xfrm>
          <a:prstGeom prst="rect">
            <a:avLst/>
          </a:prstGeom>
          <a:noFill/>
        </p:spPr>
        <p:txBody>
          <a:bodyPr wrap="square">
            <a:spAutoFit/>
          </a:bodyPr>
          <a:lstStyle/>
          <a:p>
            <a:r>
              <a:rPr lang="en-IN" dirty="0"/>
              <a:t># Linear relationship validation using CCPR plot</a:t>
            </a:r>
          </a:p>
          <a:p>
            <a:r>
              <a:rPr lang="en-IN" dirty="0"/>
              <a:t># Component and component plus residual plot</a:t>
            </a:r>
          </a:p>
        </p:txBody>
      </p:sp>
      <p:sp>
        <p:nvSpPr>
          <p:cNvPr id="5" name="TextBox 4">
            <a:extLst>
              <a:ext uri="{FF2B5EF4-FFF2-40B4-BE49-F238E27FC236}">
                <a16:creationId xmlns:a16="http://schemas.microsoft.com/office/drawing/2014/main" id="{89D45DD7-E526-885B-351B-7408F9B9F4C7}"/>
              </a:ext>
            </a:extLst>
          </p:cNvPr>
          <p:cNvSpPr txBox="1"/>
          <p:nvPr/>
        </p:nvSpPr>
        <p:spPr>
          <a:xfrm>
            <a:off x="274319" y="118581"/>
            <a:ext cx="6097604" cy="707886"/>
          </a:xfrm>
          <a:prstGeom prst="rect">
            <a:avLst/>
          </a:prstGeom>
          <a:noFill/>
        </p:spPr>
        <p:txBody>
          <a:bodyPr wrap="square">
            <a:spAutoFit/>
          </a:bodyPr>
          <a:lstStyle/>
          <a:p>
            <a:r>
              <a:rPr lang="en-IN" sz="4000" b="1" dirty="0"/>
              <a:t>Linearity</a:t>
            </a:r>
          </a:p>
        </p:txBody>
      </p:sp>
    </p:spTree>
    <p:extLst>
      <p:ext uri="{BB962C8B-B14F-4D97-AF65-F5344CB8AC3E}">
        <p14:creationId xmlns:p14="http://schemas.microsoft.com/office/powerpoint/2010/main" val="2694178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AA6EFF2-3F15-B058-8BEA-ED8B5A3E9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313" y="1162777"/>
            <a:ext cx="7286324" cy="453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67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48274-AE45-F03C-FC73-632FC8E4D85E}"/>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Effect>
                      <a14:brightnessContrast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0396" y="666749"/>
            <a:ext cx="10530038" cy="5909309"/>
          </a:xfrm>
          <a:prstGeom prst="rect">
            <a:avLst/>
          </a:prstGeom>
        </p:spPr>
      </p:pic>
      <p:sp>
        <p:nvSpPr>
          <p:cNvPr id="5" name="TextBox 4">
            <a:extLst>
              <a:ext uri="{FF2B5EF4-FFF2-40B4-BE49-F238E27FC236}">
                <a16:creationId xmlns:a16="http://schemas.microsoft.com/office/drawing/2014/main" id="{7F7731D1-3E4F-CB30-38F8-8F0EE70F6DB7}"/>
              </a:ext>
            </a:extLst>
          </p:cNvPr>
          <p:cNvSpPr txBox="1"/>
          <p:nvPr/>
        </p:nvSpPr>
        <p:spPr>
          <a:xfrm>
            <a:off x="199724" y="843677"/>
            <a:ext cx="11521440" cy="5909310"/>
          </a:xfrm>
          <a:prstGeom prst="rect">
            <a:avLst/>
          </a:prstGeom>
          <a:noFill/>
        </p:spPr>
        <p:txBody>
          <a:bodyPr wrap="square">
            <a:spAutoFit/>
          </a:bodyPr>
          <a:lstStyle/>
          <a:p>
            <a:pPr algn="just"/>
            <a:br>
              <a:rPr lang="en-US" b="0" i="0" dirty="0">
                <a:solidFill>
                  <a:srgbClr val="091E42"/>
                </a:solidFill>
                <a:effectLst/>
                <a:latin typeface="freight-text-pro"/>
              </a:rPr>
            </a:br>
            <a:r>
              <a:rPr lang="en-US" sz="3600" b="0" i="0" dirty="0">
                <a:solidFill>
                  <a:srgbClr val="091E42"/>
                </a:solidFill>
                <a:effectLst/>
                <a:latin typeface="freight-text-pro"/>
              </a:rPr>
              <a:t>You are required to model the demand for shared bikes with the available independent variables. It will be used by the management to understand how exactly the demands vary with different features. They can accordingly manipulate the business strategy to meet the demand levels and meet the customer's expectations. Further, the model will be a good way for management to understand the demand dynamics of a new market. </a:t>
            </a:r>
          </a:p>
          <a:p>
            <a:br>
              <a:rPr lang="en-US" sz="3600" dirty="0"/>
            </a:br>
            <a:endParaRPr lang="en-IN" sz="3600" dirty="0"/>
          </a:p>
        </p:txBody>
      </p:sp>
      <p:sp>
        <p:nvSpPr>
          <p:cNvPr id="7" name="TextBox 6">
            <a:extLst>
              <a:ext uri="{FF2B5EF4-FFF2-40B4-BE49-F238E27FC236}">
                <a16:creationId xmlns:a16="http://schemas.microsoft.com/office/drawing/2014/main" id="{2C169102-6708-371D-C956-884A171B0D53}"/>
              </a:ext>
            </a:extLst>
          </p:cNvPr>
          <p:cNvSpPr txBox="1"/>
          <p:nvPr/>
        </p:nvSpPr>
        <p:spPr>
          <a:xfrm>
            <a:off x="199724" y="105013"/>
            <a:ext cx="6097604" cy="707886"/>
          </a:xfrm>
          <a:prstGeom prst="rect">
            <a:avLst/>
          </a:prstGeom>
          <a:noFill/>
        </p:spPr>
        <p:txBody>
          <a:bodyPr wrap="square">
            <a:spAutoFit/>
          </a:bodyPr>
          <a:lstStyle/>
          <a:p>
            <a:r>
              <a:rPr lang="en-US" sz="4000" b="1" i="0" dirty="0">
                <a:solidFill>
                  <a:srgbClr val="091E42"/>
                </a:solidFill>
                <a:effectLst/>
                <a:latin typeface="freight-text-pro"/>
              </a:rPr>
              <a:t>Business Goal:</a:t>
            </a:r>
            <a:endParaRPr lang="en-IN" sz="4000" dirty="0"/>
          </a:p>
        </p:txBody>
      </p:sp>
    </p:spTree>
    <p:extLst>
      <p:ext uri="{BB962C8B-B14F-4D97-AF65-F5344CB8AC3E}">
        <p14:creationId xmlns:p14="http://schemas.microsoft.com/office/powerpoint/2010/main" val="491846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6AA0FF2B-3FC1-38B6-2498-0B05C1ABE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693" y="462013"/>
            <a:ext cx="7141945" cy="564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91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564A734-30F2-738C-D0E7-CA4EB27B5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195" y="1309035"/>
            <a:ext cx="7161194" cy="50051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C4972A-5BD2-59A8-F3BF-03825B73C56A}"/>
              </a:ext>
            </a:extLst>
          </p:cNvPr>
          <p:cNvSpPr txBox="1"/>
          <p:nvPr/>
        </p:nvSpPr>
        <p:spPr>
          <a:xfrm>
            <a:off x="238225" y="205157"/>
            <a:ext cx="6097604" cy="584775"/>
          </a:xfrm>
          <a:prstGeom prst="rect">
            <a:avLst/>
          </a:prstGeom>
          <a:noFill/>
        </p:spPr>
        <p:txBody>
          <a:bodyPr wrap="square">
            <a:spAutoFit/>
          </a:bodyPr>
          <a:lstStyle/>
          <a:p>
            <a:pPr algn="l"/>
            <a:r>
              <a:rPr lang="en-IN" sz="3200" b="1" i="0" dirty="0">
                <a:solidFill>
                  <a:srgbClr val="000000"/>
                </a:solidFill>
                <a:effectLst/>
                <a:latin typeface="Helvetica Neue"/>
              </a:rPr>
              <a:t>Homoscedasticity</a:t>
            </a:r>
          </a:p>
        </p:txBody>
      </p:sp>
      <p:sp>
        <p:nvSpPr>
          <p:cNvPr id="5" name="TextBox 4">
            <a:extLst>
              <a:ext uri="{FF2B5EF4-FFF2-40B4-BE49-F238E27FC236}">
                <a16:creationId xmlns:a16="http://schemas.microsoft.com/office/drawing/2014/main" id="{A3685532-5F91-1E4A-C1B3-C8BC684F06A9}"/>
              </a:ext>
            </a:extLst>
          </p:cNvPr>
          <p:cNvSpPr txBox="1"/>
          <p:nvPr/>
        </p:nvSpPr>
        <p:spPr>
          <a:xfrm>
            <a:off x="411479" y="6201696"/>
            <a:ext cx="6097604" cy="369332"/>
          </a:xfrm>
          <a:prstGeom prst="rect">
            <a:avLst/>
          </a:prstGeom>
          <a:noFill/>
        </p:spPr>
        <p:txBody>
          <a:bodyPr wrap="square">
            <a:spAutoFit/>
          </a:bodyPr>
          <a:lstStyle/>
          <a:p>
            <a:r>
              <a:rPr lang="en-US" b="0" i="0" dirty="0">
                <a:solidFill>
                  <a:srgbClr val="000000"/>
                </a:solidFill>
                <a:effectLst/>
                <a:latin typeface="Helvetica Neue"/>
              </a:rPr>
              <a:t>No visible pattern observed from above plot for residuals.</a:t>
            </a:r>
            <a:endParaRPr lang="en-IN" dirty="0"/>
          </a:p>
        </p:txBody>
      </p:sp>
    </p:spTree>
    <p:extLst>
      <p:ext uri="{BB962C8B-B14F-4D97-AF65-F5344CB8AC3E}">
        <p14:creationId xmlns:p14="http://schemas.microsoft.com/office/powerpoint/2010/main" val="3412323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0C47425-ACFB-327E-3A21-CF08A093A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334" y="1710928"/>
            <a:ext cx="5553075"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9C0BDF-A8F7-7529-217E-2B84CBBC4083}"/>
              </a:ext>
            </a:extLst>
          </p:cNvPr>
          <p:cNvSpPr txBox="1"/>
          <p:nvPr/>
        </p:nvSpPr>
        <p:spPr>
          <a:xfrm>
            <a:off x="270661" y="172045"/>
            <a:ext cx="6097604" cy="1538883"/>
          </a:xfrm>
          <a:prstGeom prst="rect">
            <a:avLst/>
          </a:prstGeom>
          <a:noFill/>
        </p:spPr>
        <p:txBody>
          <a:bodyPr wrap="square">
            <a:spAutoFit/>
          </a:bodyPr>
          <a:lstStyle/>
          <a:p>
            <a:pPr algn="l" rtl="0"/>
            <a:r>
              <a:rPr lang="en-US" sz="4000" b="1" i="0" dirty="0">
                <a:solidFill>
                  <a:srgbClr val="000000"/>
                </a:solidFill>
                <a:effectLst/>
                <a:latin typeface="inherit"/>
              </a:rPr>
              <a:t>Model Evaluation</a:t>
            </a:r>
          </a:p>
          <a:p>
            <a:pPr algn="l" rtl="0"/>
            <a:endParaRPr lang="en-US" b="1" i="0" dirty="0">
              <a:solidFill>
                <a:srgbClr val="000000"/>
              </a:solidFill>
              <a:effectLst/>
              <a:latin typeface="inherit"/>
            </a:endParaRPr>
          </a:p>
          <a:p>
            <a:pPr algn="l" rtl="0"/>
            <a:r>
              <a:rPr lang="en-US" b="0" i="0" dirty="0">
                <a:solidFill>
                  <a:srgbClr val="000000"/>
                </a:solidFill>
                <a:effectLst/>
                <a:latin typeface="Helvetica Neue"/>
              </a:rPr>
              <a:t>Let's now plot the graph for actual versus predicted values.</a:t>
            </a:r>
          </a:p>
        </p:txBody>
      </p:sp>
    </p:spTree>
    <p:extLst>
      <p:ext uri="{BB962C8B-B14F-4D97-AF65-F5344CB8AC3E}">
        <p14:creationId xmlns:p14="http://schemas.microsoft.com/office/powerpoint/2010/main" val="3453645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FE8F253F-8166-2469-871C-1D1E9327A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820" y="1628726"/>
            <a:ext cx="7036066" cy="47913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096441-FE85-13E1-FEBA-52F401B5A8CA}"/>
              </a:ext>
            </a:extLst>
          </p:cNvPr>
          <p:cNvSpPr txBox="1"/>
          <p:nvPr/>
        </p:nvSpPr>
        <p:spPr>
          <a:xfrm>
            <a:off x="270661" y="114784"/>
            <a:ext cx="6097604" cy="1077218"/>
          </a:xfrm>
          <a:prstGeom prst="rect">
            <a:avLst/>
          </a:prstGeom>
          <a:noFill/>
        </p:spPr>
        <p:txBody>
          <a:bodyPr wrap="square">
            <a:spAutoFit/>
          </a:bodyPr>
          <a:lstStyle/>
          <a:p>
            <a:r>
              <a:rPr lang="en-IN" sz="3200" dirty="0"/>
              <a:t># Visualizing the fit on the test data</a:t>
            </a:r>
          </a:p>
          <a:p>
            <a:r>
              <a:rPr lang="en-IN" sz="3200" dirty="0"/>
              <a:t># plotting a Regression plot</a:t>
            </a:r>
          </a:p>
        </p:txBody>
      </p:sp>
    </p:spTree>
    <p:extLst>
      <p:ext uri="{BB962C8B-B14F-4D97-AF65-F5344CB8AC3E}">
        <p14:creationId xmlns:p14="http://schemas.microsoft.com/office/powerpoint/2010/main" val="2304846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D53A4A-0E70-3757-1AB9-64D2BA87D690}"/>
              </a:ext>
            </a:extLst>
          </p:cNvPr>
          <p:cNvSpPr txBox="1"/>
          <p:nvPr/>
        </p:nvSpPr>
        <p:spPr>
          <a:xfrm>
            <a:off x="353728" y="278935"/>
            <a:ext cx="9935678" cy="4801314"/>
          </a:xfrm>
          <a:prstGeom prst="rect">
            <a:avLst/>
          </a:prstGeom>
          <a:noFill/>
        </p:spPr>
        <p:txBody>
          <a:bodyPr wrap="square">
            <a:spAutoFit/>
          </a:bodyPr>
          <a:lstStyle/>
          <a:p>
            <a:pPr algn="l" rtl="0"/>
            <a:r>
              <a:rPr lang="en-IN" sz="2400" b="1" i="0" dirty="0">
                <a:solidFill>
                  <a:srgbClr val="000000"/>
                </a:solidFill>
                <a:effectLst/>
                <a:latin typeface="inherit"/>
              </a:rPr>
              <a:t>Comparison between Training and Testing dataset</a:t>
            </a:r>
            <a:r>
              <a:rPr lang="en-IN" b="1" i="0" dirty="0">
                <a:solidFill>
                  <a:srgbClr val="000000"/>
                </a:solidFill>
                <a:effectLst/>
                <a:latin typeface="inherit"/>
              </a:rPr>
              <a:t>:</a:t>
            </a:r>
          </a:p>
          <a:p>
            <a:pPr algn="l" rtl="0"/>
            <a:endParaRPr lang="en-IN" b="1" i="0" dirty="0">
              <a:solidFill>
                <a:srgbClr val="000000"/>
              </a:solidFill>
              <a:effectLst/>
              <a:latin typeface="inherit"/>
            </a:endParaRPr>
          </a:p>
          <a:p>
            <a:pPr algn="l" rtl="0">
              <a:buFont typeface="Arial" panose="020B0604020202020204" pitchFamily="34" charset="0"/>
              <a:buChar char="•"/>
            </a:pPr>
            <a:r>
              <a:rPr lang="en-IN" b="0" i="0" dirty="0">
                <a:solidFill>
                  <a:srgbClr val="000000"/>
                </a:solidFill>
                <a:effectLst/>
                <a:latin typeface="Helvetica Neue"/>
              </a:rPr>
              <a:t>Train dataset R^2 : 0.833</a:t>
            </a:r>
          </a:p>
          <a:p>
            <a:pPr algn="l" rtl="0">
              <a:buFont typeface="Arial" panose="020B0604020202020204" pitchFamily="34" charset="0"/>
              <a:buChar char="•"/>
            </a:pPr>
            <a:endParaRPr lang="en-IN" b="0" i="0" dirty="0">
              <a:solidFill>
                <a:srgbClr val="000000"/>
              </a:solidFill>
              <a:effectLst/>
              <a:latin typeface="Helvetica Neue"/>
            </a:endParaRPr>
          </a:p>
          <a:p>
            <a:pPr algn="l" rtl="0">
              <a:buFont typeface="Arial" panose="020B0604020202020204" pitchFamily="34" charset="0"/>
              <a:buChar char="•"/>
            </a:pPr>
            <a:r>
              <a:rPr lang="en-IN" b="0" i="0" dirty="0">
                <a:solidFill>
                  <a:srgbClr val="000000"/>
                </a:solidFill>
                <a:effectLst/>
                <a:latin typeface="Helvetica Neue"/>
              </a:rPr>
              <a:t>Test dataset R^2 : 0.8038</a:t>
            </a:r>
          </a:p>
          <a:p>
            <a:pPr algn="l" rtl="0">
              <a:buFont typeface="Arial" panose="020B0604020202020204" pitchFamily="34" charset="0"/>
              <a:buChar char="•"/>
            </a:pPr>
            <a:endParaRPr lang="en-IN" b="0" i="0" dirty="0">
              <a:solidFill>
                <a:srgbClr val="000000"/>
              </a:solidFill>
              <a:effectLst/>
              <a:latin typeface="Helvetica Neue"/>
            </a:endParaRPr>
          </a:p>
          <a:p>
            <a:pPr algn="l" rtl="0">
              <a:buFont typeface="Arial" panose="020B0604020202020204" pitchFamily="34" charset="0"/>
              <a:buChar char="•"/>
            </a:pPr>
            <a:r>
              <a:rPr lang="en-IN" b="0" i="0" dirty="0">
                <a:solidFill>
                  <a:srgbClr val="000000"/>
                </a:solidFill>
                <a:effectLst/>
                <a:latin typeface="Helvetica Neue"/>
              </a:rPr>
              <a:t>Train dataset Adjusted R^2 : 0.829</a:t>
            </a:r>
          </a:p>
          <a:p>
            <a:pPr algn="l" rtl="0">
              <a:buFont typeface="Arial" panose="020B0604020202020204" pitchFamily="34" charset="0"/>
              <a:buChar char="•"/>
            </a:pPr>
            <a:endParaRPr lang="en-IN" b="0" i="0" dirty="0">
              <a:solidFill>
                <a:srgbClr val="000000"/>
              </a:solidFill>
              <a:effectLst/>
              <a:latin typeface="Helvetica Neue"/>
            </a:endParaRPr>
          </a:p>
          <a:p>
            <a:pPr algn="l" rtl="0">
              <a:buFont typeface="Arial" panose="020B0604020202020204" pitchFamily="34" charset="0"/>
              <a:buChar char="•"/>
            </a:pPr>
            <a:r>
              <a:rPr lang="en-IN" b="0" i="0" dirty="0">
                <a:solidFill>
                  <a:srgbClr val="000000"/>
                </a:solidFill>
                <a:effectLst/>
                <a:latin typeface="Helvetica Neue"/>
              </a:rPr>
              <a:t>Test dataset Adjusted R^2 : 0.7944</a:t>
            </a:r>
          </a:p>
          <a:p>
            <a:pPr algn="l" rtl="0">
              <a:buFont typeface="Arial" panose="020B0604020202020204" pitchFamily="34" charset="0"/>
              <a:buChar char="•"/>
            </a:pPr>
            <a:endParaRPr lang="en-IN" dirty="0">
              <a:solidFill>
                <a:srgbClr val="000000"/>
              </a:solidFill>
              <a:latin typeface="Helvetica Neue"/>
            </a:endParaRPr>
          </a:p>
          <a:p>
            <a:pPr algn="l" rtl="0">
              <a:buFont typeface="Arial" panose="020B0604020202020204" pitchFamily="34" charset="0"/>
              <a:buChar char="•"/>
            </a:pPr>
            <a:endParaRPr lang="en-IN" b="0" i="0" dirty="0">
              <a:solidFill>
                <a:srgbClr val="000000"/>
              </a:solidFill>
              <a:effectLst/>
              <a:latin typeface="Helvetica Neue"/>
            </a:endParaRPr>
          </a:p>
          <a:p>
            <a:pPr algn="l" rtl="0">
              <a:buFont typeface="Arial" panose="020B0604020202020204" pitchFamily="34" charset="0"/>
              <a:buChar char="•"/>
            </a:pPr>
            <a:endParaRPr lang="en-IN" dirty="0">
              <a:solidFill>
                <a:srgbClr val="000000"/>
              </a:solidFill>
              <a:latin typeface="Helvetica Neue"/>
            </a:endParaRPr>
          </a:p>
          <a:p>
            <a:pPr algn="l" rtl="0">
              <a:buFont typeface="Arial" panose="020B0604020202020204" pitchFamily="34" charset="0"/>
              <a:buChar char="•"/>
            </a:pPr>
            <a:endParaRPr lang="en-IN" b="0" i="0" dirty="0">
              <a:solidFill>
                <a:srgbClr val="000000"/>
              </a:solidFill>
              <a:effectLst/>
              <a:latin typeface="Helvetica Neue"/>
            </a:endParaRPr>
          </a:p>
          <a:p>
            <a:pPr algn="l" rtl="0"/>
            <a:endParaRPr lang="en-IN" b="0" i="0" dirty="0">
              <a:solidFill>
                <a:srgbClr val="000000"/>
              </a:solidFill>
              <a:effectLst/>
              <a:latin typeface="Helvetica Neue"/>
            </a:endParaRPr>
          </a:p>
          <a:p>
            <a:pPr marL="285750" indent="-285750" algn="l" rtl="0">
              <a:buFont typeface="Arial" panose="020B0604020202020204" pitchFamily="34" charset="0"/>
              <a:buChar char="•"/>
            </a:pPr>
            <a:r>
              <a:rPr lang="en-IN" sz="2400" b="1" i="1" dirty="0">
                <a:solidFill>
                  <a:srgbClr val="000000"/>
                </a:solidFill>
                <a:effectLst/>
                <a:latin typeface="inherit"/>
              </a:rPr>
              <a:t>Demand of bikes depend on year, holiday, temp, windspeed, </a:t>
            </a:r>
            <a:r>
              <a:rPr lang="en-IN" sz="2400" b="1" i="1" dirty="0" err="1">
                <a:solidFill>
                  <a:srgbClr val="000000"/>
                </a:solidFill>
                <a:effectLst/>
                <a:latin typeface="inherit"/>
              </a:rPr>
              <a:t>sep</a:t>
            </a:r>
            <a:r>
              <a:rPr lang="en-IN" sz="2400" b="1" i="1" dirty="0">
                <a:solidFill>
                  <a:srgbClr val="000000"/>
                </a:solidFill>
                <a:effectLst/>
                <a:latin typeface="inherit"/>
              </a:rPr>
              <a:t>, </a:t>
            </a:r>
            <a:r>
              <a:rPr lang="en-IN" sz="2400" b="1" i="1" dirty="0" err="1">
                <a:solidFill>
                  <a:srgbClr val="000000"/>
                </a:solidFill>
                <a:effectLst/>
                <a:latin typeface="inherit"/>
              </a:rPr>
              <a:t>Light_snowrain</a:t>
            </a:r>
            <a:r>
              <a:rPr lang="en-IN" sz="2400" b="1" i="1" dirty="0">
                <a:solidFill>
                  <a:srgbClr val="000000"/>
                </a:solidFill>
                <a:effectLst/>
                <a:latin typeface="inherit"/>
              </a:rPr>
              <a:t>, Misty, spring, summer and winter.</a:t>
            </a:r>
          </a:p>
        </p:txBody>
      </p:sp>
    </p:spTree>
    <p:extLst>
      <p:ext uri="{BB962C8B-B14F-4D97-AF65-F5344CB8AC3E}">
        <p14:creationId xmlns:p14="http://schemas.microsoft.com/office/powerpoint/2010/main" val="1949316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07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86587A-C4DE-7267-E8BA-514AFAF22325}"/>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6104" y="706507"/>
            <a:ext cx="10833653" cy="5524500"/>
          </a:xfrm>
          <a:prstGeom prst="rect">
            <a:avLst/>
          </a:prstGeom>
        </p:spPr>
      </p:pic>
      <p:sp>
        <p:nvSpPr>
          <p:cNvPr id="5" name="TextBox 4">
            <a:extLst>
              <a:ext uri="{FF2B5EF4-FFF2-40B4-BE49-F238E27FC236}">
                <a16:creationId xmlns:a16="http://schemas.microsoft.com/office/drawing/2014/main" id="{644DD792-991C-AD23-2C43-E4DDA5D4D8CD}"/>
              </a:ext>
            </a:extLst>
          </p:cNvPr>
          <p:cNvSpPr txBox="1"/>
          <p:nvPr/>
        </p:nvSpPr>
        <p:spPr>
          <a:xfrm>
            <a:off x="168861" y="203282"/>
            <a:ext cx="10443411" cy="1446550"/>
          </a:xfrm>
          <a:prstGeom prst="rect">
            <a:avLst/>
          </a:prstGeom>
          <a:noFill/>
        </p:spPr>
        <p:txBody>
          <a:bodyPr wrap="square" rtlCol="0">
            <a:spAutoFit/>
          </a:bodyPr>
          <a:lstStyle/>
          <a:p>
            <a:pPr marL="571500" indent="-571500">
              <a:buFont typeface="Arial" panose="020B0604020202020204" pitchFamily="34" charset="0"/>
              <a:buChar char="•"/>
            </a:pPr>
            <a:r>
              <a:rPr lang="en-US" sz="4400" dirty="0"/>
              <a:t>CATEGORICAL UNIVARIATE ANALYSIS FOR TARGET</a:t>
            </a:r>
            <a:endParaRPr lang="en-IN" sz="4400" dirty="0"/>
          </a:p>
        </p:txBody>
      </p:sp>
    </p:spTree>
    <p:extLst>
      <p:ext uri="{BB962C8B-B14F-4D97-AF65-F5344CB8AC3E}">
        <p14:creationId xmlns:p14="http://schemas.microsoft.com/office/powerpoint/2010/main" val="108855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CAD32B-9E0C-F712-4F40-1AAE7FBF0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278" y="827772"/>
            <a:ext cx="9548261" cy="47423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85E9A1-E27E-4C36-A8E6-62C1EFA0F2BF}"/>
              </a:ext>
            </a:extLst>
          </p:cNvPr>
          <p:cNvSpPr txBox="1"/>
          <p:nvPr/>
        </p:nvSpPr>
        <p:spPr>
          <a:xfrm>
            <a:off x="125127" y="5775159"/>
            <a:ext cx="11816614" cy="707886"/>
          </a:xfrm>
          <a:prstGeom prst="rect">
            <a:avLst/>
          </a:prstGeom>
          <a:noFill/>
        </p:spPr>
        <p:txBody>
          <a:bodyPr wrap="square" rtlCol="0">
            <a:spAutoFit/>
          </a:bodyPr>
          <a:lstStyle/>
          <a:p>
            <a:pPr marL="342900" indent="-342900">
              <a:buFont typeface="Arial" panose="020B0604020202020204" pitchFamily="34" charset="0"/>
              <a:buChar char="•"/>
            </a:pPr>
            <a:r>
              <a:rPr lang="en-US" sz="2000" i="0" dirty="0">
                <a:solidFill>
                  <a:srgbClr val="000000"/>
                </a:solidFill>
                <a:effectLst/>
                <a:latin typeface="Helvetica Neue"/>
              </a:rPr>
              <a:t>Fall season seems to have attracted more booking. And, in each season the booking count has increased drastically from 2018 to 2019.</a:t>
            </a:r>
            <a:endParaRPr lang="en-IN" sz="2000" dirty="0"/>
          </a:p>
        </p:txBody>
      </p:sp>
      <p:sp>
        <p:nvSpPr>
          <p:cNvPr id="5" name="TextBox 4">
            <a:extLst>
              <a:ext uri="{FF2B5EF4-FFF2-40B4-BE49-F238E27FC236}">
                <a16:creationId xmlns:a16="http://schemas.microsoft.com/office/drawing/2014/main" id="{6167278B-67BC-D9F4-EF87-B78420741873}"/>
              </a:ext>
            </a:extLst>
          </p:cNvPr>
          <p:cNvSpPr txBox="1"/>
          <p:nvPr/>
        </p:nvSpPr>
        <p:spPr>
          <a:xfrm>
            <a:off x="125127" y="67377"/>
            <a:ext cx="10077651" cy="584775"/>
          </a:xfrm>
          <a:prstGeom prst="rect">
            <a:avLst/>
          </a:prstGeom>
          <a:noFill/>
        </p:spPr>
        <p:txBody>
          <a:bodyPr wrap="square" rtlCol="0">
            <a:spAutoFit/>
          </a:bodyPr>
          <a:lstStyle/>
          <a:p>
            <a:r>
              <a:rPr lang="en-IN" sz="3200" b="1" dirty="0"/>
              <a:t>BARPLOT FOR "SEASON" AGAINST BIKE SELLING</a:t>
            </a:r>
          </a:p>
        </p:txBody>
      </p:sp>
    </p:spTree>
    <p:extLst>
      <p:ext uri="{BB962C8B-B14F-4D97-AF65-F5344CB8AC3E}">
        <p14:creationId xmlns:p14="http://schemas.microsoft.com/office/powerpoint/2010/main" val="36367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D33D-AF10-444C-58C7-8149691337E5}"/>
              </a:ext>
            </a:extLst>
          </p:cNvPr>
          <p:cNvSpPr>
            <a:spLocks noGrp="1"/>
          </p:cNvSpPr>
          <p:nvPr>
            <p:ph type="title"/>
          </p:nvPr>
        </p:nvSpPr>
        <p:spPr>
          <a:xfrm>
            <a:off x="98658" y="321038"/>
            <a:ext cx="11115577" cy="752842"/>
          </a:xfrm>
        </p:spPr>
        <p:txBody>
          <a:bodyPr/>
          <a:lstStyle/>
          <a:p>
            <a:r>
              <a:rPr lang="en-IN" sz="4000" b="1" dirty="0"/>
              <a:t>BARPLOT FOR "MONTH" AGAINST BIKE SELLING</a:t>
            </a:r>
            <a:br>
              <a:rPr lang="en-IN" sz="4400" b="1" dirty="0"/>
            </a:br>
            <a:endParaRPr lang="en-IN" dirty="0"/>
          </a:p>
        </p:txBody>
      </p:sp>
      <p:pic>
        <p:nvPicPr>
          <p:cNvPr id="2050" name="Picture 2">
            <a:extLst>
              <a:ext uri="{FF2B5EF4-FFF2-40B4-BE49-F238E27FC236}">
                <a16:creationId xmlns:a16="http://schemas.microsoft.com/office/drawing/2014/main" id="{86E2425D-16C7-89A0-D263-D2B8F2360B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7765" y="892419"/>
            <a:ext cx="9529009" cy="45345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7C2098-4B7E-D0B1-9EFC-F2E7BE5ACCA2}"/>
              </a:ext>
            </a:extLst>
          </p:cNvPr>
          <p:cNvSpPr txBox="1"/>
          <p:nvPr/>
        </p:nvSpPr>
        <p:spPr>
          <a:xfrm>
            <a:off x="184482" y="5459744"/>
            <a:ext cx="11769292" cy="1077218"/>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000000"/>
                </a:solidFill>
                <a:effectLst/>
                <a:latin typeface="Helvetica Neue"/>
              </a:rPr>
              <a:t>Most of the bookings has been done during the month of may, </a:t>
            </a:r>
            <a:r>
              <a:rPr lang="en-US" sz="2000" b="0" i="0" dirty="0" err="1">
                <a:solidFill>
                  <a:srgbClr val="000000"/>
                </a:solidFill>
                <a:effectLst/>
                <a:latin typeface="Helvetica Neue"/>
              </a:rPr>
              <a:t>june</a:t>
            </a:r>
            <a:r>
              <a:rPr lang="en-US" sz="2000" b="0" i="0" dirty="0">
                <a:solidFill>
                  <a:srgbClr val="000000"/>
                </a:solidFill>
                <a:effectLst/>
                <a:latin typeface="Helvetica Neue"/>
              </a:rPr>
              <a:t>, </a:t>
            </a:r>
            <a:r>
              <a:rPr lang="en-US" sz="2000" b="0" i="0" dirty="0" err="1">
                <a:solidFill>
                  <a:srgbClr val="000000"/>
                </a:solidFill>
                <a:effectLst/>
                <a:latin typeface="Helvetica Neue"/>
              </a:rPr>
              <a:t>july</a:t>
            </a:r>
            <a:r>
              <a:rPr lang="en-US" sz="2000" b="0" i="0" dirty="0">
                <a:solidFill>
                  <a:srgbClr val="000000"/>
                </a:solidFill>
                <a:effectLst/>
                <a:latin typeface="Helvetica Neue"/>
              </a:rPr>
              <a:t>, </a:t>
            </a:r>
            <a:r>
              <a:rPr lang="en-US" sz="2000" b="0" i="0" dirty="0" err="1">
                <a:solidFill>
                  <a:srgbClr val="000000"/>
                </a:solidFill>
                <a:effectLst/>
                <a:latin typeface="Helvetica Neue"/>
              </a:rPr>
              <a:t>aug</a:t>
            </a:r>
            <a:r>
              <a:rPr lang="en-US" sz="2000" b="0" i="0" dirty="0">
                <a:solidFill>
                  <a:srgbClr val="000000"/>
                </a:solidFill>
                <a:effectLst/>
                <a:latin typeface="Helvetica Neue"/>
              </a:rPr>
              <a:t>, </a:t>
            </a:r>
            <a:r>
              <a:rPr lang="en-US" sz="2000" b="0" i="0" dirty="0" err="1">
                <a:solidFill>
                  <a:srgbClr val="000000"/>
                </a:solidFill>
                <a:effectLst/>
                <a:latin typeface="Helvetica Neue"/>
              </a:rPr>
              <a:t>sep</a:t>
            </a:r>
            <a:r>
              <a:rPr lang="en-US" sz="2000" b="0" i="0" dirty="0">
                <a:solidFill>
                  <a:srgbClr val="000000"/>
                </a:solidFill>
                <a:effectLst/>
                <a:latin typeface="Helvetica Neue"/>
              </a:rPr>
              <a:t> and </a:t>
            </a:r>
            <a:r>
              <a:rPr lang="en-US" sz="2000" b="0" i="0" dirty="0" err="1">
                <a:solidFill>
                  <a:srgbClr val="000000"/>
                </a:solidFill>
                <a:effectLst/>
                <a:latin typeface="Helvetica Neue"/>
              </a:rPr>
              <a:t>oct.Trend</a:t>
            </a:r>
            <a:r>
              <a:rPr lang="en-US" sz="2000" b="0" i="0" dirty="0">
                <a:solidFill>
                  <a:srgbClr val="000000"/>
                </a:solidFill>
                <a:effectLst/>
                <a:latin typeface="Helvetica Neue"/>
              </a:rPr>
              <a:t> increased starting of the year till mid of the year and then it started decreasing as we approached the end of year. Number of booking for each month seems to have increased from 2018 to 2019</a:t>
            </a:r>
            <a:r>
              <a:rPr lang="en-US" sz="2400" b="0" i="0" dirty="0">
                <a:solidFill>
                  <a:srgbClr val="000000"/>
                </a:solidFill>
                <a:effectLst/>
                <a:latin typeface="Helvetica Neue"/>
              </a:rPr>
              <a:t>.</a:t>
            </a:r>
            <a:endParaRPr lang="en-IN" sz="2400" dirty="0"/>
          </a:p>
        </p:txBody>
      </p:sp>
    </p:spTree>
    <p:extLst>
      <p:ext uri="{BB962C8B-B14F-4D97-AF65-F5344CB8AC3E}">
        <p14:creationId xmlns:p14="http://schemas.microsoft.com/office/powerpoint/2010/main" val="415628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C74E90-A698-98E7-5EC4-6EA04D69DD24}"/>
              </a:ext>
            </a:extLst>
          </p:cNvPr>
          <p:cNvSpPr txBox="1"/>
          <p:nvPr/>
        </p:nvSpPr>
        <p:spPr>
          <a:xfrm>
            <a:off x="139566" y="157030"/>
            <a:ext cx="11935326" cy="646331"/>
          </a:xfrm>
          <a:prstGeom prst="rect">
            <a:avLst/>
          </a:prstGeom>
          <a:noFill/>
        </p:spPr>
        <p:txBody>
          <a:bodyPr wrap="square">
            <a:spAutoFit/>
          </a:bodyPr>
          <a:lstStyle/>
          <a:p>
            <a:r>
              <a:rPr lang="en-IN" sz="3600" b="1" dirty="0"/>
              <a:t>BARPLOT FOR "WEATHERSIT" AGAINST BIKE SELLING</a:t>
            </a:r>
          </a:p>
        </p:txBody>
      </p:sp>
      <p:pic>
        <p:nvPicPr>
          <p:cNvPr id="3074" name="Picture 2">
            <a:extLst>
              <a:ext uri="{FF2B5EF4-FFF2-40B4-BE49-F238E27FC236}">
                <a16:creationId xmlns:a16="http://schemas.microsoft.com/office/drawing/2014/main" id="{63DCC660-EC16-5C74-16FE-17D360E39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18" y="803361"/>
            <a:ext cx="10905423" cy="50391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0624B9-D041-AA1F-DD79-B036E1BA9123}"/>
              </a:ext>
            </a:extLst>
          </p:cNvPr>
          <p:cNvSpPr txBox="1"/>
          <p:nvPr/>
        </p:nvSpPr>
        <p:spPr>
          <a:xfrm>
            <a:off x="182880" y="5842535"/>
            <a:ext cx="11377061" cy="830997"/>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00000"/>
                </a:solidFill>
                <a:effectLst/>
                <a:latin typeface="Helvetica Neue"/>
              </a:rPr>
              <a:t>Clear weather attracted more booking which seems obvious. And in comparison to previous year, </a:t>
            </a:r>
            <a:r>
              <a:rPr lang="en-US" sz="2400" b="0" i="0" dirty="0" err="1">
                <a:solidFill>
                  <a:srgbClr val="000000"/>
                </a:solidFill>
                <a:effectLst/>
                <a:latin typeface="Helvetica Neue"/>
              </a:rPr>
              <a:t>i.e</a:t>
            </a:r>
            <a:r>
              <a:rPr lang="en-US" sz="2400" b="0" i="0" dirty="0">
                <a:solidFill>
                  <a:srgbClr val="000000"/>
                </a:solidFill>
                <a:effectLst/>
                <a:latin typeface="Helvetica Neue"/>
              </a:rPr>
              <a:t> 2018, booking increased for each weather situation in 2019.</a:t>
            </a:r>
            <a:endParaRPr lang="en-IN" sz="2400" dirty="0"/>
          </a:p>
        </p:txBody>
      </p:sp>
    </p:spTree>
    <p:extLst>
      <p:ext uri="{BB962C8B-B14F-4D97-AF65-F5344CB8AC3E}">
        <p14:creationId xmlns:p14="http://schemas.microsoft.com/office/powerpoint/2010/main" val="3627477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CC9F9D2-C6E9-79EF-4FA8-C139E9FEB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898" y="957564"/>
            <a:ext cx="10568539" cy="5000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896C40-0D59-F921-444D-14B107BBFF43}"/>
              </a:ext>
            </a:extLst>
          </p:cNvPr>
          <p:cNvSpPr txBox="1"/>
          <p:nvPr/>
        </p:nvSpPr>
        <p:spPr>
          <a:xfrm>
            <a:off x="202131" y="157031"/>
            <a:ext cx="11242307" cy="646331"/>
          </a:xfrm>
          <a:prstGeom prst="rect">
            <a:avLst/>
          </a:prstGeom>
          <a:noFill/>
        </p:spPr>
        <p:txBody>
          <a:bodyPr wrap="square">
            <a:spAutoFit/>
          </a:bodyPr>
          <a:lstStyle/>
          <a:p>
            <a:r>
              <a:rPr lang="en-IN" sz="3600" b="1" dirty="0"/>
              <a:t>BARPLOT FOR "WORKINGDAY" AGAINST BIKE SELLING</a:t>
            </a:r>
          </a:p>
        </p:txBody>
      </p:sp>
      <p:sp>
        <p:nvSpPr>
          <p:cNvPr id="7" name="TextBox 6">
            <a:extLst>
              <a:ext uri="{FF2B5EF4-FFF2-40B4-BE49-F238E27FC236}">
                <a16:creationId xmlns:a16="http://schemas.microsoft.com/office/drawing/2014/main" id="{CA3ABC7D-FB25-A4EF-C6A7-763D90A6D147}"/>
              </a:ext>
            </a:extLst>
          </p:cNvPr>
          <p:cNvSpPr txBox="1"/>
          <p:nvPr/>
        </p:nvSpPr>
        <p:spPr>
          <a:xfrm>
            <a:off x="304800" y="5900436"/>
            <a:ext cx="11736404" cy="830997"/>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00000"/>
                </a:solidFill>
                <a:effectLst/>
                <a:latin typeface="Helvetica Neue"/>
              </a:rPr>
              <a:t>Booking seemed to be almost equal either on working day or non-working day. But, the count increased from 2018 to 2019.</a:t>
            </a:r>
            <a:endParaRPr lang="en-IN" sz="2400" dirty="0"/>
          </a:p>
        </p:txBody>
      </p:sp>
    </p:spTree>
    <p:extLst>
      <p:ext uri="{BB962C8B-B14F-4D97-AF65-F5344CB8AC3E}">
        <p14:creationId xmlns:p14="http://schemas.microsoft.com/office/powerpoint/2010/main" val="202381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9FD9-4F9B-D4C0-035C-45574414255F}"/>
              </a:ext>
            </a:extLst>
          </p:cNvPr>
          <p:cNvSpPr>
            <a:spLocks noGrp="1"/>
          </p:cNvSpPr>
          <p:nvPr>
            <p:ph type="title"/>
          </p:nvPr>
        </p:nvSpPr>
        <p:spPr>
          <a:xfrm>
            <a:off x="86627" y="134754"/>
            <a:ext cx="11367436" cy="1411555"/>
          </a:xfrm>
        </p:spPr>
        <p:txBody>
          <a:bodyPr>
            <a:normAutofit/>
          </a:bodyPr>
          <a:lstStyle/>
          <a:p>
            <a:r>
              <a:rPr lang="en-IN" sz="4000" b="1" dirty="0"/>
              <a:t>BARPLOT FOR "WEEKDAY" AGAINST BIKE SELLING</a:t>
            </a:r>
            <a:br>
              <a:rPr lang="en-IN" sz="4000" b="1" dirty="0"/>
            </a:br>
            <a:endParaRPr lang="en-IN" sz="4000" dirty="0"/>
          </a:p>
        </p:txBody>
      </p:sp>
      <p:pic>
        <p:nvPicPr>
          <p:cNvPr id="5122" name="Picture 2">
            <a:extLst>
              <a:ext uri="{FF2B5EF4-FFF2-40B4-BE49-F238E27FC236}">
                <a16:creationId xmlns:a16="http://schemas.microsoft.com/office/drawing/2014/main" id="{2F11B298-4A86-25DD-EA6C-5F8CD3DD12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1777" y="1180549"/>
            <a:ext cx="937500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DE4DD1-0923-F98C-A7C9-933F4C8752D6}"/>
              </a:ext>
            </a:extLst>
          </p:cNvPr>
          <p:cNvSpPr txBox="1"/>
          <p:nvPr/>
        </p:nvSpPr>
        <p:spPr>
          <a:xfrm>
            <a:off x="192505" y="5677451"/>
            <a:ext cx="10433785" cy="830997"/>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00000"/>
                </a:solidFill>
                <a:effectLst/>
                <a:latin typeface="Helvetica Neue"/>
              </a:rPr>
              <a:t>Thu, Fir, Sat and Sun have more number of bookings as compared to the start of the week</a:t>
            </a:r>
            <a:endParaRPr lang="en-IN" sz="2400" dirty="0"/>
          </a:p>
        </p:txBody>
      </p:sp>
    </p:spTree>
    <p:extLst>
      <p:ext uri="{BB962C8B-B14F-4D97-AF65-F5344CB8AC3E}">
        <p14:creationId xmlns:p14="http://schemas.microsoft.com/office/powerpoint/2010/main" val="2350458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1048</Words>
  <Application>Microsoft Office PowerPoint</Application>
  <PresentationFormat>Widescreen</PresentationFormat>
  <Paragraphs>75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circular</vt:lpstr>
      <vt:lpstr>freight-text-pro</vt:lpstr>
      <vt:lpstr>Helvetica Neue</vt:lpstr>
      <vt:lpstr>inherit</vt:lpstr>
      <vt:lpstr>Office Theme</vt:lpstr>
      <vt:lpstr>PowerPoint Presentation</vt:lpstr>
      <vt:lpstr>PowerPoint Presentation</vt:lpstr>
      <vt:lpstr>PowerPoint Presentation</vt:lpstr>
      <vt:lpstr>PowerPoint Presentation</vt:lpstr>
      <vt:lpstr>PowerPoint Presentation</vt:lpstr>
      <vt:lpstr>BARPLOT FOR "MONTH" AGAINST BIKE SELLING </vt:lpstr>
      <vt:lpstr>PowerPoint Presentation</vt:lpstr>
      <vt:lpstr>PowerPoint Presentation</vt:lpstr>
      <vt:lpstr>BARPLOT FOR "WEEKDAY" AGAINST BIKE SELLING </vt:lpstr>
      <vt:lpstr>BARPLOT FOR "HOLIDAY" AGAINST BIKE SELLING </vt:lpstr>
      <vt:lpstr>BARPLOT FOR "YEAR" AGAINST BIKE SELLING </vt:lpstr>
      <vt:lpstr>CONTINUOUS UNIVARIATE ANALYSIS FOR TARGET </vt:lpstr>
      <vt:lpstr>visualizing the numerical columns:['temp','atemp','hum','windspeed','cnt']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pratibha verma</dc:creator>
  <cp:lastModifiedBy>pratibha verma</cp:lastModifiedBy>
  <cp:revision>3</cp:revision>
  <dcterms:created xsi:type="dcterms:W3CDTF">2023-10-01T20:43:20Z</dcterms:created>
  <dcterms:modified xsi:type="dcterms:W3CDTF">2023-10-02T12:54:51Z</dcterms:modified>
</cp:coreProperties>
</file>